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992663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A038"/>
    <a:srgbClr val="000333"/>
    <a:srgbClr val="0FA8E0"/>
    <a:srgbClr val="C0F077"/>
    <a:srgbClr val="21CC38"/>
    <a:srgbClr val="333F48"/>
    <a:srgbClr val="303F49"/>
    <a:srgbClr val="21BA72"/>
    <a:srgbClr val="42E3B4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86029" autoAdjust="0"/>
  </p:normalViewPr>
  <p:slideViewPr>
    <p:cSldViewPr>
      <p:cViewPr varScale="1">
        <p:scale>
          <a:sx n="99" d="100"/>
          <a:sy n="99" d="100"/>
        </p:scale>
        <p:origin x="948" y="84"/>
      </p:cViewPr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4487"/>
          </a:xfrm>
          <a:prstGeom prst="rect">
            <a:avLst/>
          </a:prstGeom>
        </p:spPr>
        <p:txBody>
          <a:bodyPr vert="horz" lIns="80362" tIns="40181" rIns="80362" bIns="40181" rtlCol="0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1"/>
            <a:ext cx="4301543" cy="344487"/>
          </a:xfrm>
          <a:prstGeom prst="rect">
            <a:avLst/>
          </a:prstGeom>
        </p:spPr>
        <p:txBody>
          <a:bodyPr vert="horz" lIns="80362" tIns="40181" rIns="80362" bIns="40181" rtlCol="0"/>
          <a:lstStyle>
            <a:lvl1pPr algn="r">
              <a:defRPr sz="1000"/>
            </a:lvl1pPr>
          </a:lstStyle>
          <a:p>
            <a:fld id="{A3723790-104E-5845-BAC7-E661A4EE413C}" type="datetimeFigureOut">
              <a:rPr lang="ru-RU" smtClean="0"/>
              <a:t>27.06.2024</a:t>
            </a:fld>
            <a:endParaRPr lang="ru-RU" dirty="0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>
          <a:xfrm>
            <a:off x="2906713" y="857250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62" tIns="40181" rIns="80362" bIns="401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300415"/>
            <a:ext cx="7941310" cy="2700337"/>
          </a:xfrm>
          <a:prstGeom prst="rect">
            <a:avLst/>
          </a:prstGeom>
        </p:spPr>
        <p:txBody>
          <a:bodyPr vert="horz" lIns="80362" tIns="40181" rIns="80362" bIns="40181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514"/>
            <a:ext cx="4301543" cy="344487"/>
          </a:xfrm>
          <a:prstGeom prst="rect">
            <a:avLst/>
          </a:prstGeom>
        </p:spPr>
        <p:txBody>
          <a:bodyPr vert="horz" lIns="80362" tIns="40181" rIns="80362" bIns="40181" rtlCol="0" anchor="b"/>
          <a:lstStyle>
            <a:lvl1pPr algn="l">
              <a:defRPr sz="10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513514"/>
            <a:ext cx="4301543" cy="344487"/>
          </a:xfrm>
          <a:prstGeom prst="rect">
            <a:avLst/>
          </a:prstGeom>
        </p:spPr>
        <p:txBody>
          <a:bodyPr vert="horz" lIns="80362" tIns="40181" rIns="80362" bIns="40181" rtlCol="0" anchor="b"/>
          <a:lstStyle>
            <a:lvl1pPr algn="r">
              <a:defRPr sz="1000"/>
            </a:lvl1pPr>
          </a:lstStyle>
          <a:p>
            <a:fld id="{0D39F3BD-B703-EB45-96C2-7BD3512CBCE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9F3BD-B703-EB45-96C2-7BD3512CBCED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7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4443" y="257555"/>
            <a:ext cx="1078311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63778" cy="1689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2_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493328" cy="1933575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SBSansDisplay-Light"/>
                <a:cs typeface="SBSansDisplay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 rot="10800000">
            <a:off x="-4011" y="4191000"/>
            <a:ext cx="12192000" cy="2667000"/>
          </a:xfrm>
          <a:prstGeom prst="rect">
            <a:avLst/>
          </a:prstGeom>
        </p:spPr>
      </p:pic>
      <p:pic>
        <p:nvPicPr>
          <p:cNvPr id="6" name="Рисунок 5" descr="http://D8FDA6990BD8F1AE17C2CAB0E0BAE12C.dms.sberbank.ru/D8FDA6990BD8F1AE17C2CAB0E0BAE12C-924FA717D23F9DCB906025CB61328A9B-A905587BABC0BE2FCCAAA2FD4083E51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0" name="Рисунок 9" descr="http://D8FDA6990BD8F1AE17C2CAB0E0BAE12C.dms.sberbank.ru/D8FDA6990BD8F1AE17C2CAB0E0BAE12C-924FA717D23F9DCB906025CB61328A9B-594F635B508A32AA67517837A7F7000B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 descr="http://D8FDA6990BD8F1AE17C2CAB0E0BAE12C.dms.sberbank.ru/D8FDA6990BD8F1AE17C2CAB0E0BAE12C-924FA717D23F9DCB906025CB61328A9B-A7CEC35DBA7518A8D383E660B19990E9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D8FDA6990BD8F1AE17C2CAB0E0BAE12C.dms.sberbank.ru/D8FDA6990BD8F1AE17C2CAB0E0BAE12C-924FA717D23F9DCB906025CB61328A9B-637B915E11853F1901432C56E79C11CF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b="18632"/>
          <a:stretch/>
        </p:blipFill>
        <p:spPr>
          <a:xfrm>
            <a:off x="648572" y="-15949"/>
            <a:ext cx="11543428" cy="6873949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46" name="Рисунок 45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7" name="Рисунок 46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25" name="Рисунок 24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911096"/>
          </a:xfrm>
          <a:prstGeom prst="rect">
            <a:avLst/>
          </a:prstGeom>
        </p:spPr>
      </p:pic>
      <p:pic>
        <p:nvPicPr>
          <p:cNvPr id="10" name="Рисунок 9" descr="http://D8FDA6990BD8F1AE17C2CAB0E0BAE12C.dms.sberbank.ru/D8FDA6990BD8F1AE17C2CAB0E0BAE12C-EC059DF8F56FC9CFF3ED9703254D4C7A-496A43EB5856C7C2383557AB57FBF597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D8FDA6990BD8F1AE17C2CAB0E0BAE12C.dms.sberbank.ru/D8FDA6990BD8F1AE17C2CAB0E0BAE12C-563BD57C207DB35B3A16BAC2F54DB31E-6D7E476B6B07843AA85314BEBE57980B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47A22B18-3733-447B-AD58-AD1A24F692CB}" type="datetime1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552D593A-44B5-45A7-8337-A3ED99126660}" type="slidenum">
              <a:rPr lang="ru-RU" smtClean="0"/>
              <a:t>‹#›</a:t>
            </a:fld>
            <a:endParaRPr lang="ru-RU"/>
          </a:p>
        </p:txBody>
      </p:sp>
      <p:pic>
        <p:nvPicPr>
          <p:cNvPr id="114" name="Рисунок 113" descr="http://B6396C8CEE55BFD729A37BA15C3BAF93.dms.sberbank.ru/B6396C8CEE55BFD729A37BA15C3BAF93-6EF4D76C4B64DFCB350178451904DA83-4322BC7F5681DAD81DFF82B45B21CB53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15" name="Рисунок 114" descr="http://B6396C8CEE55BFD729A37BA15C3BAF93.dms.sberbank.ru/B6396C8CEE55BFD729A37BA15C3BAF93-6EF4D76C4B64DFCB350178451904DA83-4322BC7F5681DAD81DFF82B45B21CB53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90642" y="4200013"/>
            <a:ext cx="9810751" cy="38985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8737600" y="6356352"/>
            <a:ext cx="2844800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  <p:pic>
        <p:nvPicPr>
          <p:cNvPr id="54" name="Рисунок 53" descr="http://B6396C8CEE55BFD729A37BA15C3BAF93.dms.sberbank.ru/B6396C8CEE55BFD729A37BA15C3BAF93-6EF4D76C4B64DFCB350178451904DA83-4322BC7F5681DAD81DFF82B45B21CB53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493328" cy="1933575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SBSansDisplay-Light"/>
                <a:cs typeface="SBSansDisplay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1689100"/>
          </a:xfrm>
          <a:prstGeom prst="rect">
            <a:avLst/>
          </a:prstGeom>
        </p:spPr>
      </p:pic>
      <p:pic>
        <p:nvPicPr>
          <p:cNvPr id="27" name="Рисунок 26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8" name="Рисунок 27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9" name="Рисунок 28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0" name="Рисунок 29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1" name="Рисунок 30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2" name="Рисунок 31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6243399" cy="68664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5703" y="365291"/>
            <a:ext cx="10728324" cy="1325563"/>
          </a:xfrm>
          <a:prstGeom prst="rect">
            <a:avLst/>
          </a:prstGeom>
        </p:spPr>
        <p:txBody>
          <a:bodyPr/>
          <a:lstStyle>
            <a:lvl1pPr algn="l">
              <a:defRPr sz="4400" b="0" i="0">
                <a:solidFill>
                  <a:schemeClr val="tx1"/>
                </a:solidFill>
                <a:latin typeface="SB Sans Display Light" pitchFamily="34" charset="0" panose="020B0303040504020204"/>
                <a:cs typeface="SB Sans Display Light" pitchFamily="34" charset="0" panose="020B0303040504020204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5618214" y="1143000"/>
            <a:ext cx="2489200" cy="5334000"/>
          </a:xfrm>
          <a:prstGeom prst="roundRect">
            <a:avLst>
              <a:gd name="adj" fmla="val 10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5390558" y="911677"/>
            <a:ext cx="2991442" cy="5796646"/>
          </a:xfrm>
          <a:prstGeom prst="rect">
            <a:avLst/>
          </a:prstGeom>
        </p:spPr>
      </p:pic>
      <p:pic>
        <p:nvPicPr>
          <p:cNvPr id="26" name="Рисунок 25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24063" y="0"/>
            <a:ext cx="6096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1930400" y="812618"/>
            <a:ext cx="2489200" cy="5334000"/>
          </a:xfrm>
          <a:prstGeom prst="roundRect">
            <a:avLst>
              <a:gd name="adj" fmla="val 10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1656758" y="530677"/>
            <a:ext cx="2991442" cy="5796646"/>
          </a:xfrm>
          <a:prstGeom prst="rect">
            <a:avLst/>
          </a:prstGeom>
        </p:spPr>
      </p:pic>
      <p:pic>
        <p:nvPicPr>
          <p:cNvPr id="25" name="Рисунок 24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 rot="10800000">
            <a:off x="5948601" y="0"/>
            <a:ext cx="6243399" cy="686646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5303912" y="711770"/>
            <a:ext cx="4135483" cy="5644580"/>
          </a:xfrm>
          <a:prstGeom prst="rect">
            <a:avLst/>
          </a:prstGeom>
        </p:spPr>
      </p:pic>
      <p:pic>
        <p:nvPicPr>
          <p:cNvPr id="22" name="Рисунок 21" descr="http://D8FDA6990BD8F1AE17C2CAB0E0BAE12C.dms.sberbank.ru/D8FDA6990BD8F1AE17C2CAB0E0BAE12C-4CDB9D29137A7289D797ADCAE910B278-DF89FBAB5F0D0BE49E26CCC52847B684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 rot="10800000">
            <a:off x="5948601" y="0"/>
            <a:ext cx="6243399" cy="686646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/>
        </p:blipFill>
        <p:spPr>
          <a:xfrm>
            <a:off x="4954282" y="1226799"/>
            <a:ext cx="8126494" cy="4628522"/>
          </a:xfrm>
          <a:prstGeom prst="rect">
            <a:avLst/>
          </a:prstGeom>
        </p:spPr>
      </p:pic>
      <p:pic>
        <p:nvPicPr>
          <p:cNvPr id="27" name="Рисунок 26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userDrawn="1">
  <p:cSld name="Two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16042"/>
            <a:ext cx="12192000" cy="1651000"/>
          </a:xfrm>
          <a:prstGeom prst="rect">
            <a:avLst/>
          </a:prstGeom>
        </p:spPr>
      </p:pic>
      <p:pic>
        <p:nvPicPr>
          <p:cNvPr id="26" name="Рисунок 25" descr="http://B6396C8CEE55BFD729A37BA15C3BAF93.dms.sberbank.ru/B6396C8CEE55BFD729A37BA15C3BAF93-2C6DE9EF0B48F0AF02D104273473D50C-E4CF8B71DE927DE9F7DEE6E945E4EB6E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493328" cy="1933575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SBSansDisplay-Light"/>
                <a:cs typeface="SBSansDisplay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D8FDA6990BD8F1AE17C2CAB0E0BAE12C.dms.sberbank.ru/D8FDA6990BD8F1AE17C2CAB0E0BAE12C-563BD57C207DB35B3A16BAC2F54DB31E-ACEB5834BDAB39325BC57371C26030A6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">
  <p:cSld name="1_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0" y="0"/>
            <a:ext cx="12192000" cy="266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493328" cy="1933575"/>
          </a:xfrm>
          <a:prstGeom prst="rect">
            <a:avLst/>
          </a:prstGeom>
        </p:spPr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SBSansDisplay-Light"/>
                <a:cs typeface="SBSansDisplay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l="20281" t="33333" r="20791" b="33333"/>
          <a:stretch/>
        </p:blipFill>
        <p:spPr>
          <a:xfrm>
            <a:off x="685800" y="685800"/>
            <a:ext cx="1676400" cy="533400"/>
          </a:xfrm>
          <a:prstGeom prst="rect">
            <a:avLst/>
          </a:prstGeom>
        </p:spPr>
      </p:pic>
      <p:pic>
        <p:nvPicPr>
          <p:cNvPr id="9" name="Рисунок 8" descr="http://D8FDA6990BD8F1AE17C2CAB0E0BAE12C.dms.sberbank.ru/D8FDA6990BD8F1AE17C2CAB0E0BAE12C-EC059DF8F56FC9CFF3ED9703254D4C7A-3A182611ECDFF6BD07D46BD6A7F660B5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6" name="Рисунок 5" descr="http://D8FDA6990BD8F1AE17C2CAB0E0BAE12C.dms.sberbank.ru/D8FDA6990BD8F1AE17C2CAB0E0BAE12C-EC059DF8F56FC9CFF3ED9703254D4C7A-3A182611ECDFF6BD07D46BD6A7F660B5/1.png"/>
          <p:cNvPicPr/>
          <p:nvPr userDrawn="1"/>
        </p:nvPicPr>
        <p:blipFill>
          <a:blip/>
          <a:stretch/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5800" y="2667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>
        <a:defRPr sz="6000" b="0" i="0">
          <a:latin typeface="SB Sans Display Light" pitchFamily="34" charset="0" panose="020B0303040504020204"/>
          <a:ea typeface="+mj-ea"/>
          <a:cs typeface="SB Sans Display Light" pitchFamily="34" charset="0" panose="020B0303040504020204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8.png"/><Relationship Id="rId5" Type="http://schemas.openxmlformats.org/officeDocument/2006/relationships/image" Target="../media/image2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0.png"/><Relationship Id="rId5" Type="http://schemas.openxmlformats.org/officeDocument/2006/relationships/hyperlink" Target="http://www.pravo.by/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jpg"/><Relationship Id="rId4" Type="http://schemas.openxmlformats.org/officeDocument/2006/relationships/image" Target="../media/image35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67381" y="259545"/>
            <a:ext cx="8305800" cy="571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>
              <a:lnSpc>
                <a:spcPct val="110000"/>
              </a:lnSpc>
              <a:spcBef>
                <a:spcPct val="0"/>
              </a:spcBef>
            </a:pPr>
            <a:r>
              <a:rPr lang="ru-RU" sz="24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Программа </a:t>
            </a:r>
            <a:r>
              <a:rPr lang="ru-RU" sz="24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«</a:t>
            </a:r>
            <a:r>
              <a:rPr lang="ru-RU" sz="24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Министерства сельского хозяйства</a:t>
            </a:r>
            <a:r>
              <a:rPr lang="ru-RU" sz="28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» </a:t>
            </a:r>
            <a:endParaRPr lang="ru-RU" sz="2800" kern="1200" dirty="0">
              <a:solidFill>
                <a:srgbClr val="333F48"/>
              </a:solidFill>
              <a:latin typeface="SB Sans Display Light" pitchFamily="34" charset="0" panose="020B0303040504020204"/>
              <a:ea typeface="+mj-ea"/>
              <a:cs typeface="SB Sans Display Light" pitchFamily="34" charset="0" panose="020B0303040504020204"/>
            </a:endParaRPr>
          </a:p>
          <a:p>
            <a:pPr algn="l" rtl="0">
              <a:lnSpc>
                <a:spcPct val="110000"/>
              </a:lnSpc>
              <a:spcBef>
                <a:spcPct val="0"/>
              </a:spcBef>
            </a:pPr>
            <a:r>
              <a:rPr lang="ru-RU" sz="1800" kern="1200" dirty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(кредит в рамках Постановления Правительства </a:t>
            </a:r>
            <a:r>
              <a:rPr lang="ru-RU" sz="18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№1528 </a:t>
            </a:r>
            <a:r>
              <a:rPr lang="ru-RU" sz="1800" kern="1200" dirty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от </a:t>
            </a:r>
            <a:r>
              <a:rPr lang="ru-RU" sz="1800" kern="1200" dirty="0" smtClean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29.12.2016)</a:t>
            </a:r>
            <a:endParaRPr lang="en-US" sz="1800" kern="1200" dirty="0">
              <a:solidFill>
                <a:srgbClr val="333F48"/>
              </a:solidFill>
              <a:latin typeface="SB Sans Display Light" pitchFamily="34" charset="0" panose="020B0303040504020204"/>
              <a:ea typeface="+mj-ea"/>
              <a:cs typeface="SB Sans Display Light" pitchFamily="34" charset="0" panose="020B0303040504020204"/>
            </a:endParaRPr>
          </a:p>
        </p:txBody>
      </p:sp>
      <p:sp>
        <p:nvSpPr>
          <p:cNvPr id="41" name="Ставка по кредиту 0% годовых…"/>
          <p:cNvSpPr txBox="1"/>
          <p:nvPr/>
        </p:nvSpPr>
        <p:spPr>
          <a:xfrm>
            <a:off x="611856" y="1254905"/>
            <a:ext cx="5982545" cy="53194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Ставка</a:t>
            </a:r>
            <a:r>
              <a:rPr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sz="1300" dirty="0" err="1">
                <a:latin typeface="SB Sans Display" pitchFamily="34" charset="0" panose="020B0503040504020204"/>
                <a:cs typeface="SB Sans Display" pitchFamily="34" charset="0" panose="020B0503040504020204"/>
              </a:rPr>
              <a:t>по</a:t>
            </a:r>
            <a:r>
              <a:rPr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кредиту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*</a:t>
            </a:r>
            <a:r>
              <a:rPr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 не более 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6,8</a:t>
            </a:r>
            <a:r>
              <a:rPr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% </a:t>
            </a:r>
            <a:r>
              <a:rPr sz="1300" b="1" dirty="0" err="1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годовых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(для </a:t>
            </a:r>
            <a:r>
              <a:rPr lang="ru-RU" sz="1300" b="1" dirty="0" err="1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приоритеных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направлений и МФХ)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; не более 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10% </a:t>
            </a:r>
            <a:r>
              <a:rPr lang="ru-RU" sz="1300" b="1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годовых (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для остальных)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Срок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кредита</a:t>
            </a:r>
            <a:r>
              <a:rPr lang="ru-RU" sz="1300" dirty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– оборотное кредитование до 12 месяцев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- инвестиционное кредитование до 180 месяцев; </a:t>
            </a:r>
            <a:endParaRPr lang="ru-RU" sz="1300" dirty="0">
              <a:solidFill>
                <a:schemeClr val="accent2"/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Отсрочка погашения основного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долга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–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оборотное кредитование до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3-х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месяцев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 - инвестиционное кредитование до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12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месяцев</a:t>
            </a:r>
            <a:r>
              <a:rPr lang="ru-RU" sz="1300" dirty="0" smtClean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;</a:t>
            </a:r>
            <a:endParaRPr lang="ru-RU" sz="1300" dirty="0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Минимальный размер кредита – 100 000 рублей; </a:t>
            </a:r>
            <a:r>
              <a:rPr lang="ru-RU" sz="1300" dirty="0" smtClean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Валюта кредита - рубли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Погашение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–ежемесячно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равными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платежами, индивидуальный график;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Залог – имущественное обеспечение, допускается установление </a:t>
            </a:r>
            <a:r>
              <a:rPr lang="ru-RU"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бланко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-части до 100% от суммы кредита; 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Поручительство - требуется;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Режим выборки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 кредитный договор, договор об открытии  НКЛ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;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u="sng" dirty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 на цели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развития </a:t>
            </a:r>
            <a:r>
              <a:rPr lang="ru-RU"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подотраслей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растениеводства и животноводства, переработки продукции растениеводства и животноводства в соответствии с Постановлением №1528 и перечнем,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у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твержденным Приказом МСХ №274 от 04.05.2022;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ru-RU" sz="13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900" i="1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* Зависит от ключевой ставки, рассчитана на текущий момент при значении КС – 16%</a:t>
            </a:r>
            <a:endParaRPr lang="en-US" sz="900" i="1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grpSp>
        <p:nvGrpSpPr>
          <p:cNvPr id="42" name="Group 56"/>
          <p:cNvGrpSpPr/>
          <p:nvPr/>
        </p:nvGrpSpPr>
        <p:grpSpPr>
          <a:xfrm>
            <a:off x="6809427" y="1359690"/>
            <a:ext cx="5382573" cy="5494137"/>
            <a:chOff x="7212013" y="1776413"/>
            <a:chExt cx="4978401" cy="5081588"/>
          </a:xfrm>
        </p:grpSpPr>
        <p:grpSp>
          <p:nvGrpSpPr>
            <p:cNvPr id="43" name="Group 3"/>
            <p:cNvGrpSpPr/>
            <p:nvPr/>
          </p:nvGrpSpPr>
          <p:grpSpPr>
            <a:xfrm>
              <a:off x="7212013" y="1776413"/>
              <a:ext cx="4978401" cy="5081588"/>
              <a:chOff x="7212013" y="1776413"/>
              <a:chExt cx="4978401" cy="5081588"/>
            </a:xfrm>
          </p:grpSpPr>
          <p:grpSp>
            <p:nvGrpSpPr>
              <p:cNvPr id="46" name="Group 163"/>
              <p:cNvGrpSpPr/>
              <p:nvPr/>
            </p:nvGrpSpPr>
            <p:grpSpPr>
              <a:xfrm>
                <a:off x="7337426" y="2211388"/>
                <a:ext cx="1068388" cy="615951"/>
                <a:chOff x="7337426" y="2211388"/>
                <a:chExt cx="1068388" cy="615951"/>
              </a:xfrm>
            </p:grpSpPr>
            <p:sp>
              <p:nvSpPr>
                <p:cNvPr id="163" name="Freeform 5"/>
                <p:cNvSpPr/>
                <p:nvPr/>
              </p:nvSpPr>
              <p:spPr bwMode="auto">
                <a:xfrm>
                  <a:off x="7475538" y="2211388"/>
                  <a:ext cx="793750" cy="520700"/>
                </a:xfrm>
                <a:custGeom>
                  <a:avLst/>
                  <a:gdLst>
                    <a:gd name="T0" fmla="*/ 16 w 475"/>
                    <a:gd name="T1" fmla="*/ 0 h 312"/>
                    <a:gd name="T2" fmla="*/ 458 w 475"/>
                    <a:gd name="T3" fmla="*/ 0 h 312"/>
                    <a:gd name="T4" fmla="*/ 475 w 475"/>
                    <a:gd name="T5" fmla="*/ 17 h 312"/>
                    <a:gd name="T6" fmla="*/ 475 w 475"/>
                    <a:gd name="T7" fmla="*/ 296 h 312"/>
                    <a:gd name="T8" fmla="*/ 458 w 475"/>
                    <a:gd name="T9" fmla="*/ 312 h 312"/>
                    <a:gd name="T10" fmla="*/ 16 w 475"/>
                    <a:gd name="T11" fmla="*/ 312 h 312"/>
                    <a:gd name="T12" fmla="*/ 0 w 475"/>
                    <a:gd name="T13" fmla="*/ 296 h 312"/>
                    <a:gd name="T14" fmla="*/ 0 w 475"/>
                    <a:gd name="T15" fmla="*/ 17 h 312"/>
                    <a:gd name="T16" fmla="*/ 16 w 475"/>
                    <a:gd name="T17" fmla="*/ 0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5" h="312">
                      <a:moveTo>
                        <a:pt x="16" y="0"/>
                      </a:moveTo>
                      <a:cubicBezTo>
                        <a:pt x="458" y="0"/>
                        <a:pt x="458" y="0"/>
                        <a:pt x="458" y="0"/>
                      </a:cubicBezTo>
                      <a:cubicBezTo>
                        <a:pt x="467" y="0"/>
                        <a:pt x="475" y="8"/>
                        <a:pt x="475" y="17"/>
                      </a:cubicBezTo>
                      <a:cubicBezTo>
                        <a:pt x="475" y="296"/>
                        <a:pt x="475" y="296"/>
                        <a:pt x="475" y="296"/>
                      </a:cubicBezTo>
                      <a:cubicBezTo>
                        <a:pt x="475" y="305"/>
                        <a:pt x="467" y="312"/>
                        <a:pt x="458" y="312"/>
                      </a:cubicBezTo>
                      <a:cubicBezTo>
                        <a:pt x="16" y="312"/>
                        <a:pt x="16" y="312"/>
                        <a:pt x="16" y="312"/>
                      </a:cubicBezTo>
                      <a:cubicBezTo>
                        <a:pt x="7" y="312"/>
                        <a:pt x="0" y="305"/>
                        <a:pt x="0" y="29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8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6"/>
                <p:cNvSpPr>
                  <a:spLocks noChangeArrowheads="1"/>
                </p:cNvSpPr>
                <p:nvPr/>
              </p:nvSpPr>
              <p:spPr bwMode="auto">
                <a:xfrm>
                  <a:off x="7515226" y="2265363"/>
                  <a:ext cx="7112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Oval 7"/>
                <p:cNvSpPr>
                  <a:spLocks noChangeArrowheads="1"/>
                </p:cNvSpPr>
                <p:nvPr/>
              </p:nvSpPr>
              <p:spPr bwMode="auto">
                <a:xfrm>
                  <a:off x="7861301" y="2228851"/>
                  <a:ext cx="20638" cy="20638"/>
                </a:xfrm>
                <a:prstGeom prst="ellipse">
                  <a:avLst/>
                </a:prstGeom>
                <a:solidFill>
                  <a:srgbClr val="397C8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8"/>
                <p:cNvSpPr>
                  <a:spLocks noChangeArrowheads="1"/>
                </p:cNvSpPr>
                <p:nvPr/>
              </p:nvSpPr>
              <p:spPr bwMode="auto">
                <a:xfrm>
                  <a:off x="7854951" y="2671763"/>
                  <a:ext cx="33338" cy="3333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9"/>
                <p:cNvSpPr/>
                <p:nvPr/>
              </p:nvSpPr>
              <p:spPr bwMode="auto">
                <a:xfrm>
                  <a:off x="7337426" y="2732088"/>
                  <a:ext cx="1068388" cy="58738"/>
                </a:xfrm>
                <a:custGeom>
                  <a:avLst/>
                  <a:gdLst>
                    <a:gd name="T0" fmla="*/ 87 w 673"/>
                    <a:gd name="T1" fmla="*/ 0 h 37"/>
                    <a:gd name="T2" fmla="*/ 587 w 673"/>
                    <a:gd name="T3" fmla="*/ 0 h 37"/>
                    <a:gd name="T4" fmla="*/ 673 w 673"/>
                    <a:gd name="T5" fmla="*/ 37 h 37"/>
                    <a:gd name="T6" fmla="*/ 0 w 673"/>
                    <a:gd name="T7" fmla="*/ 37 h 37"/>
                    <a:gd name="T8" fmla="*/ 87 w 673"/>
                    <a:gd name="T9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3" h="37">
                      <a:moveTo>
                        <a:pt x="87" y="0"/>
                      </a:moveTo>
                      <a:lnTo>
                        <a:pt x="587" y="0"/>
                      </a:lnTo>
                      <a:lnTo>
                        <a:pt x="673" y="37"/>
                      </a:lnTo>
                      <a:lnTo>
                        <a:pt x="0" y="37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10"/>
                <p:cNvSpPr/>
                <p:nvPr/>
              </p:nvSpPr>
              <p:spPr bwMode="auto">
                <a:xfrm>
                  <a:off x="7337426" y="2790826"/>
                  <a:ext cx="1068388" cy="36513"/>
                </a:xfrm>
                <a:custGeom>
                  <a:avLst/>
                  <a:gdLst>
                    <a:gd name="T0" fmla="*/ 0 w 640"/>
                    <a:gd name="T1" fmla="*/ 0 h 22"/>
                    <a:gd name="T2" fmla="*/ 640 w 640"/>
                    <a:gd name="T3" fmla="*/ 0 h 22"/>
                    <a:gd name="T4" fmla="*/ 640 w 640"/>
                    <a:gd name="T5" fmla="*/ 10 h 22"/>
                    <a:gd name="T6" fmla="*/ 628 w 640"/>
                    <a:gd name="T7" fmla="*/ 22 h 22"/>
                    <a:gd name="T8" fmla="*/ 12 w 640"/>
                    <a:gd name="T9" fmla="*/ 22 h 22"/>
                    <a:gd name="T10" fmla="*/ 0 w 640"/>
                    <a:gd name="T11" fmla="*/ 10 h 22"/>
                    <a:gd name="T12" fmla="*/ 0 w 640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22">
                      <a:moveTo>
                        <a:pt x="0" y="0"/>
                      </a:moveTo>
                      <a:cubicBezTo>
                        <a:pt x="640" y="0"/>
                        <a:pt x="640" y="0"/>
                        <a:pt x="640" y="0"/>
                      </a:cubicBezTo>
                      <a:cubicBezTo>
                        <a:pt x="640" y="10"/>
                        <a:pt x="640" y="10"/>
                        <a:pt x="640" y="10"/>
                      </a:cubicBezTo>
                      <a:cubicBezTo>
                        <a:pt x="640" y="16"/>
                        <a:pt x="635" y="22"/>
                        <a:pt x="628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5" y="22"/>
                        <a:pt x="0" y="16"/>
                        <a:pt x="0" y="1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11"/>
                <p:cNvSpPr>
                  <a:spLocks noChangeArrowheads="1"/>
                </p:cNvSpPr>
                <p:nvPr/>
              </p:nvSpPr>
              <p:spPr bwMode="auto">
                <a:xfrm>
                  <a:off x="7764463" y="2801938"/>
                  <a:ext cx="215900" cy="12700"/>
                </a:xfrm>
                <a:prstGeom prst="rect">
                  <a:avLst/>
                </a:pr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12"/>
                <p:cNvSpPr/>
                <p:nvPr/>
              </p:nvSpPr>
              <p:spPr bwMode="auto">
                <a:xfrm>
                  <a:off x="7480301" y="2736851"/>
                  <a:ext cx="87313" cy="6350"/>
                </a:xfrm>
                <a:custGeom>
                  <a:avLst/>
                  <a:gdLst>
                    <a:gd name="T0" fmla="*/ 8 w 52"/>
                    <a:gd name="T1" fmla="*/ 0 h 4"/>
                    <a:gd name="T2" fmla="*/ 52 w 52"/>
                    <a:gd name="T3" fmla="*/ 0 h 4"/>
                    <a:gd name="T4" fmla="*/ 46 w 52"/>
                    <a:gd name="T5" fmla="*/ 4 h 4"/>
                    <a:gd name="T6" fmla="*/ 0 w 52"/>
                    <a:gd name="T7" fmla="*/ 4 h 4"/>
                    <a:gd name="T8" fmla="*/ 8 w 5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4">
                      <a:moveTo>
                        <a:pt x="8" y="0"/>
                      </a:moveTo>
                      <a:cubicBezTo>
                        <a:pt x="23" y="0"/>
                        <a:pt x="38" y="0"/>
                        <a:pt x="52" y="0"/>
                      </a:cubicBezTo>
                      <a:cubicBezTo>
                        <a:pt x="50" y="2"/>
                        <a:pt x="48" y="3"/>
                        <a:pt x="46" y="4"/>
                      </a:cubicBezTo>
                      <a:cubicBezTo>
                        <a:pt x="30" y="4"/>
                        <a:pt x="15" y="4"/>
                        <a:pt x="0" y="4"/>
                      </a:cubicBezTo>
                      <a:cubicBezTo>
                        <a:pt x="2" y="3"/>
                        <a:pt x="5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13"/>
                <p:cNvSpPr/>
                <p:nvPr/>
              </p:nvSpPr>
              <p:spPr bwMode="auto">
                <a:xfrm>
                  <a:off x="7621588" y="2736851"/>
                  <a:ext cx="82550" cy="6350"/>
                </a:xfrm>
                <a:custGeom>
                  <a:avLst/>
                  <a:gdLst>
                    <a:gd name="T0" fmla="*/ 5 w 50"/>
                    <a:gd name="T1" fmla="*/ 0 h 4"/>
                    <a:gd name="T2" fmla="*/ 50 w 50"/>
                    <a:gd name="T3" fmla="*/ 0 h 4"/>
                    <a:gd name="T4" fmla="*/ 46 w 50"/>
                    <a:gd name="T5" fmla="*/ 4 h 4"/>
                    <a:gd name="T6" fmla="*/ 0 w 50"/>
                    <a:gd name="T7" fmla="*/ 4 h 4"/>
                    <a:gd name="T8" fmla="*/ 5 w 5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4">
                      <a:moveTo>
                        <a:pt x="5" y="0"/>
                      </a:moveTo>
                      <a:cubicBezTo>
                        <a:pt x="20" y="0"/>
                        <a:pt x="35" y="0"/>
                        <a:pt x="50" y="0"/>
                      </a:cubicBezTo>
                      <a:cubicBezTo>
                        <a:pt x="49" y="2"/>
                        <a:pt x="47" y="3"/>
                        <a:pt x="46" y="4"/>
                      </a:cubicBezTo>
                      <a:cubicBezTo>
                        <a:pt x="31" y="4"/>
                        <a:pt x="15" y="4"/>
                        <a:pt x="0" y="4"/>
                      </a:cubicBezTo>
                      <a:cubicBezTo>
                        <a:pt x="2" y="3"/>
                        <a:pt x="4" y="2"/>
                        <a:pt x="5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14"/>
                <p:cNvSpPr/>
                <p:nvPr/>
              </p:nvSpPr>
              <p:spPr bwMode="auto">
                <a:xfrm>
                  <a:off x="7762876" y="2736851"/>
                  <a:ext cx="76200" cy="6350"/>
                </a:xfrm>
                <a:custGeom>
                  <a:avLst/>
                  <a:gdLst>
                    <a:gd name="T0" fmla="*/ 2 w 46"/>
                    <a:gd name="T1" fmla="*/ 0 h 4"/>
                    <a:gd name="T2" fmla="*/ 46 w 46"/>
                    <a:gd name="T3" fmla="*/ 0 h 4"/>
                    <a:gd name="T4" fmla="*/ 46 w 46"/>
                    <a:gd name="T5" fmla="*/ 4 h 4"/>
                    <a:gd name="T6" fmla="*/ 0 w 46"/>
                    <a:gd name="T7" fmla="*/ 4 h 4"/>
                    <a:gd name="T8" fmla="*/ 2 w 4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">
                      <a:moveTo>
                        <a:pt x="2" y="0"/>
                      </a:moveTo>
                      <a:cubicBezTo>
                        <a:pt x="17" y="0"/>
                        <a:pt x="32" y="0"/>
                        <a:pt x="46" y="0"/>
                      </a:cubicBezTo>
                      <a:cubicBezTo>
                        <a:pt x="46" y="2"/>
                        <a:pt x="46" y="3"/>
                        <a:pt x="46" y="4"/>
                      </a:cubicBezTo>
                      <a:cubicBezTo>
                        <a:pt x="30" y="4"/>
                        <a:pt x="15" y="4"/>
                        <a:pt x="0" y="4"/>
                      </a:cubicBezTo>
                      <a:cubicBezTo>
                        <a:pt x="0" y="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Freeform 15"/>
                <p:cNvSpPr/>
                <p:nvPr/>
              </p:nvSpPr>
              <p:spPr bwMode="auto">
                <a:xfrm>
                  <a:off x="7900988" y="2736851"/>
                  <a:ext cx="79375" cy="6350"/>
                </a:xfrm>
                <a:custGeom>
                  <a:avLst/>
                  <a:gdLst>
                    <a:gd name="T0" fmla="*/ 0 w 47"/>
                    <a:gd name="T1" fmla="*/ 0 h 4"/>
                    <a:gd name="T2" fmla="*/ 45 w 47"/>
                    <a:gd name="T3" fmla="*/ 0 h 4"/>
                    <a:gd name="T4" fmla="*/ 47 w 47"/>
                    <a:gd name="T5" fmla="*/ 4 h 4"/>
                    <a:gd name="T6" fmla="*/ 1 w 47"/>
                    <a:gd name="T7" fmla="*/ 4 h 4"/>
                    <a:gd name="T8" fmla="*/ 0 w 47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0"/>
                      </a:moveTo>
                      <a:cubicBezTo>
                        <a:pt x="15" y="0"/>
                        <a:pt x="30" y="0"/>
                        <a:pt x="45" y="0"/>
                      </a:cubicBezTo>
                      <a:cubicBezTo>
                        <a:pt x="46" y="2"/>
                        <a:pt x="46" y="3"/>
                        <a:pt x="47" y="4"/>
                      </a:cubicBezTo>
                      <a:cubicBezTo>
                        <a:pt x="32" y="4"/>
                        <a:pt x="16" y="4"/>
                        <a:pt x="1" y="4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16"/>
                <p:cNvSpPr/>
                <p:nvPr/>
              </p:nvSpPr>
              <p:spPr bwMode="auto">
                <a:xfrm>
                  <a:off x="8039101" y="2736851"/>
                  <a:ext cx="82550" cy="6350"/>
                </a:xfrm>
                <a:custGeom>
                  <a:avLst/>
                  <a:gdLst>
                    <a:gd name="T0" fmla="*/ 0 w 50"/>
                    <a:gd name="T1" fmla="*/ 0 h 4"/>
                    <a:gd name="T2" fmla="*/ 44 w 50"/>
                    <a:gd name="T3" fmla="*/ 0 h 4"/>
                    <a:gd name="T4" fmla="*/ 50 w 50"/>
                    <a:gd name="T5" fmla="*/ 4 h 4"/>
                    <a:gd name="T6" fmla="*/ 4 w 50"/>
                    <a:gd name="T7" fmla="*/ 4 h 4"/>
                    <a:gd name="T8" fmla="*/ 0 w 5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4">
                      <a:moveTo>
                        <a:pt x="0" y="0"/>
                      </a:moveTo>
                      <a:cubicBezTo>
                        <a:pt x="15" y="0"/>
                        <a:pt x="29" y="0"/>
                        <a:pt x="44" y="0"/>
                      </a:cubicBezTo>
                      <a:cubicBezTo>
                        <a:pt x="46" y="2"/>
                        <a:pt x="48" y="3"/>
                        <a:pt x="50" y="4"/>
                      </a:cubicBezTo>
                      <a:cubicBezTo>
                        <a:pt x="34" y="4"/>
                        <a:pt x="19" y="4"/>
                        <a:pt x="4" y="4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17"/>
                <p:cNvSpPr/>
                <p:nvPr/>
              </p:nvSpPr>
              <p:spPr bwMode="auto">
                <a:xfrm>
                  <a:off x="8174038" y="2736851"/>
                  <a:ext cx="88900" cy="6350"/>
                </a:xfrm>
                <a:custGeom>
                  <a:avLst/>
                  <a:gdLst>
                    <a:gd name="T0" fmla="*/ 0 w 53"/>
                    <a:gd name="T1" fmla="*/ 0 h 4"/>
                    <a:gd name="T2" fmla="*/ 45 w 53"/>
                    <a:gd name="T3" fmla="*/ 0 h 4"/>
                    <a:gd name="T4" fmla="*/ 53 w 53"/>
                    <a:gd name="T5" fmla="*/ 4 h 4"/>
                    <a:gd name="T6" fmla="*/ 7 w 53"/>
                    <a:gd name="T7" fmla="*/ 4 h 4"/>
                    <a:gd name="T8" fmla="*/ 0 w 5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4">
                      <a:moveTo>
                        <a:pt x="0" y="0"/>
                      </a:moveTo>
                      <a:cubicBezTo>
                        <a:pt x="15" y="0"/>
                        <a:pt x="30" y="0"/>
                        <a:pt x="45" y="0"/>
                      </a:cubicBezTo>
                      <a:cubicBezTo>
                        <a:pt x="48" y="2"/>
                        <a:pt x="50" y="3"/>
                        <a:pt x="53" y="4"/>
                      </a:cubicBezTo>
                      <a:cubicBezTo>
                        <a:pt x="38" y="4"/>
                        <a:pt x="22" y="4"/>
                        <a:pt x="7" y="4"/>
                      </a:cubicBezTo>
                      <a:cubicBezTo>
                        <a:pt x="5" y="3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18"/>
                <p:cNvSpPr/>
                <p:nvPr/>
              </p:nvSpPr>
              <p:spPr bwMode="auto">
                <a:xfrm>
                  <a:off x="7454901" y="2747963"/>
                  <a:ext cx="93663" cy="6350"/>
                </a:xfrm>
                <a:custGeom>
                  <a:avLst/>
                  <a:gdLst>
                    <a:gd name="T0" fmla="*/ 9 w 56"/>
                    <a:gd name="T1" fmla="*/ 0 h 4"/>
                    <a:gd name="T2" fmla="*/ 56 w 56"/>
                    <a:gd name="T3" fmla="*/ 0 h 4"/>
                    <a:gd name="T4" fmla="*/ 49 w 56"/>
                    <a:gd name="T5" fmla="*/ 4 h 4"/>
                    <a:gd name="T6" fmla="*/ 0 w 56"/>
                    <a:gd name="T7" fmla="*/ 4 h 4"/>
                    <a:gd name="T8" fmla="*/ 9 w 5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">
                      <a:moveTo>
                        <a:pt x="9" y="0"/>
                      </a:moveTo>
                      <a:cubicBezTo>
                        <a:pt x="24" y="0"/>
                        <a:pt x="40" y="0"/>
                        <a:pt x="56" y="0"/>
                      </a:cubicBezTo>
                      <a:cubicBezTo>
                        <a:pt x="54" y="2"/>
                        <a:pt x="51" y="3"/>
                        <a:pt x="49" y="4"/>
                      </a:cubicBezTo>
                      <a:cubicBezTo>
                        <a:pt x="33" y="4"/>
                        <a:pt x="17" y="4"/>
                        <a:pt x="0" y="4"/>
                      </a:cubicBezTo>
                      <a:cubicBezTo>
                        <a:pt x="3" y="3"/>
                        <a:pt x="6" y="2"/>
                        <a:pt x="9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19"/>
                <p:cNvSpPr/>
                <p:nvPr/>
              </p:nvSpPr>
              <p:spPr bwMode="auto">
                <a:xfrm>
                  <a:off x="7605713" y="2747963"/>
                  <a:ext cx="88900" cy="6350"/>
                </a:xfrm>
                <a:custGeom>
                  <a:avLst/>
                  <a:gdLst>
                    <a:gd name="T0" fmla="*/ 5 w 53"/>
                    <a:gd name="T1" fmla="*/ 0 h 4"/>
                    <a:gd name="T2" fmla="*/ 53 w 53"/>
                    <a:gd name="T3" fmla="*/ 0 h 4"/>
                    <a:gd name="T4" fmla="*/ 49 w 53"/>
                    <a:gd name="T5" fmla="*/ 4 h 4"/>
                    <a:gd name="T6" fmla="*/ 0 w 53"/>
                    <a:gd name="T7" fmla="*/ 4 h 4"/>
                    <a:gd name="T8" fmla="*/ 5 w 5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4">
                      <a:moveTo>
                        <a:pt x="5" y="0"/>
                      </a:moveTo>
                      <a:cubicBezTo>
                        <a:pt x="21" y="0"/>
                        <a:pt x="37" y="0"/>
                        <a:pt x="53" y="0"/>
                      </a:cubicBezTo>
                      <a:cubicBezTo>
                        <a:pt x="51" y="2"/>
                        <a:pt x="50" y="3"/>
                        <a:pt x="49" y="4"/>
                      </a:cubicBezTo>
                      <a:cubicBezTo>
                        <a:pt x="33" y="4"/>
                        <a:pt x="16" y="4"/>
                        <a:pt x="0" y="4"/>
                      </a:cubicBezTo>
                      <a:cubicBezTo>
                        <a:pt x="2" y="3"/>
                        <a:pt x="4" y="2"/>
                        <a:pt x="5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20"/>
                <p:cNvSpPr/>
                <p:nvPr/>
              </p:nvSpPr>
              <p:spPr bwMode="auto">
                <a:xfrm>
                  <a:off x="7756526" y="2747963"/>
                  <a:ext cx="80963" cy="6350"/>
                </a:xfrm>
                <a:custGeom>
                  <a:avLst/>
                  <a:gdLst>
                    <a:gd name="T0" fmla="*/ 2 w 49"/>
                    <a:gd name="T1" fmla="*/ 0 h 4"/>
                    <a:gd name="T2" fmla="*/ 49 w 49"/>
                    <a:gd name="T3" fmla="*/ 0 h 4"/>
                    <a:gd name="T4" fmla="*/ 49 w 49"/>
                    <a:gd name="T5" fmla="*/ 4 h 4"/>
                    <a:gd name="T6" fmla="*/ 0 w 49"/>
                    <a:gd name="T7" fmla="*/ 4 h 4"/>
                    <a:gd name="T8" fmla="*/ 2 w 49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">
                      <a:moveTo>
                        <a:pt x="2" y="0"/>
                      </a:moveTo>
                      <a:cubicBezTo>
                        <a:pt x="18" y="0"/>
                        <a:pt x="34" y="0"/>
                        <a:pt x="49" y="0"/>
                      </a:cubicBezTo>
                      <a:cubicBezTo>
                        <a:pt x="49" y="2"/>
                        <a:pt x="49" y="3"/>
                        <a:pt x="49" y="4"/>
                      </a:cubicBezTo>
                      <a:cubicBezTo>
                        <a:pt x="32" y="4"/>
                        <a:pt x="16" y="4"/>
                        <a:pt x="0" y="4"/>
                      </a:cubicBezTo>
                      <a:cubicBezTo>
                        <a:pt x="0" y="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21"/>
                <p:cNvSpPr/>
                <p:nvPr/>
              </p:nvSpPr>
              <p:spPr bwMode="auto">
                <a:xfrm>
                  <a:off x="7904163" y="2747963"/>
                  <a:ext cx="82550" cy="6350"/>
                </a:xfrm>
                <a:custGeom>
                  <a:avLst/>
                  <a:gdLst>
                    <a:gd name="T0" fmla="*/ 0 w 49"/>
                    <a:gd name="T1" fmla="*/ 0 h 4"/>
                    <a:gd name="T2" fmla="*/ 47 w 49"/>
                    <a:gd name="T3" fmla="*/ 0 h 4"/>
                    <a:gd name="T4" fmla="*/ 49 w 49"/>
                    <a:gd name="T5" fmla="*/ 4 h 4"/>
                    <a:gd name="T6" fmla="*/ 0 w 49"/>
                    <a:gd name="T7" fmla="*/ 4 h 4"/>
                    <a:gd name="T8" fmla="*/ 0 w 49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4">
                      <a:moveTo>
                        <a:pt x="0" y="0"/>
                      </a:moveTo>
                      <a:cubicBezTo>
                        <a:pt x="15" y="0"/>
                        <a:pt x="31" y="0"/>
                        <a:pt x="47" y="0"/>
                      </a:cubicBezTo>
                      <a:cubicBezTo>
                        <a:pt x="48" y="2"/>
                        <a:pt x="48" y="3"/>
                        <a:pt x="49" y="4"/>
                      </a:cubicBezTo>
                      <a:cubicBezTo>
                        <a:pt x="33" y="4"/>
                        <a:pt x="17" y="4"/>
                        <a:pt x="0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22"/>
                <p:cNvSpPr/>
                <p:nvPr/>
              </p:nvSpPr>
              <p:spPr bwMode="auto">
                <a:xfrm>
                  <a:off x="8048626" y="2747963"/>
                  <a:ext cx="88900" cy="6350"/>
                </a:xfrm>
                <a:custGeom>
                  <a:avLst/>
                  <a:gdLst>
                    <a:gd name="T0" fmla="*/ 0 w 53"/>
                    <a:gd name="T1" fmla="*/ 0 h 4"/>
                    <a:gd name="T2" fmla="*/ 48 w 53"/>
                    <a:gd name="T3" fmla="*/ 0 h 4"/>
                    <a:gd name="T4" fmla="*/ 53 w 53"/>
                    <a:gd name="T5" fmla="*/ 4 h 4"/>
                    <a:gd name="T6" fmla="*/ 4 w 53"/>
                    <a:gd name="T7" fmla="*/ 4 h 4"/>
                    <a:gd name="T8" fmla="*/ 0 w 53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4">
                      <a:moveTo>
                        <a:pt x="0" y="0"/>
                      </a:moveTo>
                      <a:cubicBezTo>
                        <a:pt x="16" y="0"/>
                        <a:pt x="32" y="0"/>
                        <a:pt x="48" y="0"/>
                      </a:cubicBezTo>
                      <a:cubicBezTo>
                        <a:pt x="49" y="2"/>
                        <a:pt x="51" y="3"/>
                        <a:pt x="53" y="4"/>
                      </a:cubicBezTo>
                      <a:cubicBezTo>
                        <a:pt x="37" y="4"/>
                        <a:pt x="20" y="4"/>
                        <a:pt x="4" y="4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23"/>
                <p:cNvSpPr/>
                <p:nvPr/>
              </p:nvSpPr>
              <p:spPr bwMode="auto">
                <a:xfrm>
                  <a:off x="8193088" y="2747963"/>
                  <a:ext cx="93663" cy="6350"/>
                </a:xfrm>
                <a:custGeom>
                  <a:avLst/>
                  <a:gdLst>
                    <a:gd name="T0" fmla="*/ 0 w 56"/>
                    <a:gd name="T1" fmla="*/ 0 h 4"/>
                    <a:gd name="T2" fmla="*/ 47 w 56"/>
                    <a:gd name="T3" fmla="*/ 0 h 4"/>
                    <a:gd name="T4" fmla="*/ 56 w 56"/>
                    <a:gd name="T5" fmla="*/ 4 h 4"/>
                    <a:gd name="T6" fmla="*/ 7 w 56"/>
                    <a:gd name="T7" fmla="*/ 4 h 4"/>
                    <a:gd name="T8" fmla="*/ 0 w 56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">
                      <a:moveTo>
                        <a:pt x="0" y="0"/>
                      </a:moveTo>
                      <a:cubicBezTo>
                        <a:pt x="16" y="0"/>
                        <a:pt x="31" y="0"/>
                        <a:pt x="47" y="0"/>
                      </a:cubicBezTo>
                      <a:cubicBezTo>
                        <a:pt x="50" y="2"/>
                        <a:pt x="53" y="3"/>
                        <a:pt x="56" y="4"/>
                      </a:cubicBezTo>
                      <a:cubicBezTo>
                        <a:pt x="39" y="4"/>
                        <a:pt x="23" y="4"/>
                        <a:pt x="7" y="4"/>
                      </a:cubicBezTo>
                      <a:cubicBezTo>
                        <a:pt x="4" y="3"/>
                        <a:pt x="2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24"/>
                <p:cNvSpPr/>
                <p:nvPr/>
              </p:nvSpPr>
              <p:spPr bwMode="auto">
                <a:xfrm>
                  <a:off x="7432676" y="2760663"/>
                  <a:ext cx="96838" cy="6350"/>
                </a:xfrm>
                <a:custGeom>
                  <a:avLst/>
                  <a:gdLst>
                    <a:gd name="T0" fmla="*/ 8 w 58"/>
                    <a:gd name="T1" fmla="*/ 0 h 4"/>
                    <a:gd name="T2" fmla="*/ 58 w 58"/>
                    <a:gd name="T3" fmla="*/ 0 h 4"/>
                    <a:gd name="T4" fmla="*/ 52 w 58"/>
                    <a:gd name="T5" fmla="*/ 4 h 4"/>
                    <a:gd name="T6" fmla="*/ 0 w 58"/>
                    <a:gd name="T7" fmla="*/ 4 h 4"/>
                    <a:gd name="T8" fmla="*/ 8 w 5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">
                      <a:moveTo>
                        <a:pt x="8" y="0"/>
                      </a:moveTo>
                      <a:cubicBezTo>
                        <a:pt x="25" y="0"/>
                        <a:pt x="42" y="0"/>
                        <a:pt x="58" y="0"/>
                      </a:cubicBezTo>
                      <a:cubicBezTo>
                        <a:pt x="56" y="2"/>
                        <a:pt x="54" y="3"/>
                        <a:pt x="52" y="4"/>
                      </a:cubicBezTo>
                      <a:cubicBezTo>
                        <a:pt x="34" y="4"/>
                        <a:pt x="17" y="4"/>
                        <a:pt x="0" y="4"/>
                      </a:cubicBezTo>
                      <a:cubicBezTo>
                        <a:pt x="3" y="3"/>
                        <a:pt x="6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25"/>
                <p:cNvSpPr/>
                <p:nvPr/>
              </p:nvSpPr>
              <p:spPr bwMode="auto">
                <a:xfrm>
                  <a:off x="7591426" y="2760663"/>
                  <a:ext cx="90488" cy="6350"/>
                </a:xfrm>
                <a:custGeom>
                  <a:avLst/>
                  <a:gdLst>
                    <a:gd name="T0" fmla="*/ 5 w 55"/>
                    <a:gd name="T1" fmla="*/ 0 h 4"/>
                    <a:gd name="T2" fmla="*/ 55 w 55"/>
                    <a:gd name="T3" fmla="*/ 0 h 4"/>
                    <a:gd name="T4" fmla="*/ 52 w 55"/>
                    <a:gd name="T5" fmla="*/ 4 h 4"/>
                    <a:gd name="T6" fmla="*/ 0 w 55"/>
                    <a:gd name="T7" fmla="*/ 4 h 4"/>
                    <a:gd name="T8" fmla="*/ 5 w 5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">
                      <a:moveTo>
                        <a:pt x="5" y="0"/>
                      </a:moveTo>
                      <a:cubicBezTo>
                        <a:pt x="22" y="0"/>
                        <a:pt x="39" y="0"/>
                        <a:pt x="55" y="0"/>
                      </a:cubicBezTo>
                      <a:cubicBezTo>
                        <a:pt x="54" y="2"/>
                        <a:pt x="53" y="3"/>
                        <a:pt x="52" y="4"/>
                      </a:cubicBezTo>
                      <a:cubicBezTo>
                        <a:pt x="34" y="4"/>
                        <a:pt x="17" y="4"/>
                        <a:pt x="0" y="4"/>
                      </a:cubicBezTo>
                      <a:cubicBezTo>
                        <a:pt x="2" y="3"/>
                        <a:pt x="3" y="2"/>
                        <a:pt x="5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26"/>
                <p:cNvSpPr/>
                <p:nvPr/>
              </p:nvSpPr>
              <p:spPr bwMode="auto">
                <a:xfrm>
                  <a:off x="7750176" y="2760663"/>
                  <a:ext cx="85725" cy="6350"/>
                </a:xfrm>
                <a:custGeom>
                  <a:avLst/>
                  <a:gdLst>
                    <a:gd name="T0" fmla="*/ 2 w 52"/>
                    <a:gd name="T1" fmla="*/ 0 h 4"/>
                    <a:gd name="T2" fmla="*/ 52 w 52"/>
                    <a:gd name="T3" fmla="*/ 0 h 4"/>
                    <a:gd name="T4" fmla="*/ 51 w 52"/>
                    <a:gd name="T5" fmla="*/ 4 h 4"/>
                    <a:gd name="T6" fmla="*/ 0 w 52"/>
                    <a:gd name="T7" fmla="*/ 4 h 4"/>
                    <a:gd name="T8" fmla="*/ 2 w 5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4">
                      <a:moveTo>
                        <a:pt x="2" y="0"/>
                      </a:moveTo>
                      <a:cubicBezTo>
                        <a:pt x="19" y="0"/>
                        <a:pt x="35" y="0"/>
                        <a:pt x="52" y="0"/>
                      </a:cubicBezTo>
                      <a:cubicBezTo>
                        <a:pt x="52" y="2"/>
                        <a:pt x="52" y="3"/>
                        <a:pt x="51" y="4"/>
                      </a:cubicBezTo>
                      <a:cubicBezTo>
                        <a:pt x="34" y="4"/>
                        <a:pt x="17" y="4"/>
                        <a:pt x="0" y="4"/>
                      </a:cubicBezTo>
                      <a:cubicBezTo>
                        <a:pt x="0" y="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27"/>
                <p:cNvSpPr/>
                <p:nvPr/>
              </p:nvSpPr>
              <p:spPr bwMode="auto">
                <a:xfrm>
                  <a:off x="7905751" y="2760663"/>
                  <a:ext cx="87313" cy="6350"/>
                </a:xfrm>
                <a:custGeom>
                  <a:avLst/>
                  <a:gdLst>
                    <a:gd name="T0" fmla="*/ 0 w 52"/>
                    <a:gd name="T1" fmla="*/ 0 h 4"/>
                    <a:gd name="T2" fmla="*/ 50 w 52"/>
                    <a:gd name="T3" fmla="*/ 0 h 4"/>
                    <a:gd name="T4" fmla="*/ 52 w 52"/>
                    <a:gd name="T5" fmla="*/ 4 h 4"/>
                    <a:gd name="T6" fmla="*/ 1 w 52"/>
                    <a:gd name="T7" fmla="*/ 4 h 4"/>
                    <a:gd name="T8" fmla="*/ 0 w 5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4">
                      <a:moveTo>
                        <a:pt x="0" y="0"/>
                      </a:moveTo>
                      <a:cubicBezTo>
                        <a:pt x="17" y="0"/>
                        <a:pt x="33" y="0"/>
                        <a:pt x="50" y="0"/>
                      </a:cubicBezTo>
                      <a:cubicBezTo>
                        <a:pt x="51" y="2"/>
                        <a:pt x="52" y="3"/>
                        <a:pt x="52" y="4"/>
                      </a:cubicBezTo>
                      <a:cubicBezTo>
                        <a:pt x="35" y="4"/>
                        <a:pt x="18" y="4"/>
                        <a:pt x="1" y="4"/>
                      </a:cubicBezTo>
                      <a:cubicBezTo>
                        <a:pt x="0" y="3"/>
                        <a:pt x="0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28"/>
                <p:cNvSpPr/>
                <p:nvPr/>
              </p:nvSpPr>
              <p:spPr bwMode="auto">
                <a:xfrm>
                  <a:off x="8059738" y="2760663"/>
                  <a:ext cx="92075" cy="6350"/>
                </a:xfrm>
                <a:custGeom>
                  <a:avLst/>
                  <a:gdLst>
                    <a:gd name="T0" fmla="*/ 0 w 55"/>
                    <a:gd name="T1" fmla="*/ 0 h 4"/>
                    <a:gd name="T2" fmla="*/ 50 w 55"/>
                    <a:gd name="T3" fmla="*/ 0 h 4"/>
                    <a:gd name="T4" fmla="*/ 55 w 55"/>
                    <a:gd name="T5" fmla="*/ 4 h 4"/>
                    <a:gd name="T6" fmla="*/ 3 w 55"/>
                    <a:gd name="T7" fmla="*/ 4 h 4"/>
                    <a:gd name="T8" fmla="*/ 0 w 5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">
                      <a:moveTo>
                        <a:pt x="0" y="0"/>
                      </a:moveTo>
                      <a:cubicBezTo>
                        <a:pt x="16" y="0"/>
                        <a:pt x="33" y="0"/>
                        <a:pt x="50" y="0"/>
                      </a:cubicBezTo>
                      <a:cubicBezTo>
                        <a:pt x="52" y="2"/>
                        <a:pt x="53" y="3"/>
                        <a:pt x="55" y="4"/>
                      </a:cubicBezTo>
                      <a:cubicBezTo>
                        <a:pt x="38" y="4"/>
                        <a:pt x="21" y="4"/>
                        <a:pt x="3" y="4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29"/>
                <p:cNvSpPr/>
                <p:nvPr/>
              </p:nvSpPr>
              <p:spPr bwMode="auto">
                <a:xfrm>
                  <a:off x="8213726" y="2760663"/>
                  <a:ext cx="96838" cy="6350"/>
                </a:xfrm>
                <a:custGeom>
                  <a:avLst/>
                  <a:gdLst>
                    <a:gd name="T0" fmla="*/ 0 w 58"/>
                    <a:gd name="T1" fmla="*/ 0 h 4"/>
                    <a:gd name="T2" fmla="*/ 50 w 58"/>
                    <a:gd name="T3" fmla="*/ 0 h 4"/>
                    <a:gd name="T4" fmla="*/ 58 w 58"/>
                    <a:gd name="T5" fmla="*/ 4 h 4"/>
                    <a:gd name="T6" fmla="*/ 6 w 58"/>
                    <a:gd name="T7" fmla="*/ 4 h 4"/>
                    <a:gd name="T8" fmla="*/ 0 w 58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">
                      <a:moveTo>
                        <a:pt x="0" y="0"/>
                      </a:moveTo>
                      <a:cubicBezTo>
                        <a:pt x="16" y="0"/>
                        <a:pt x="33" y="0"/>
                        <a:pt x="50" y="0"/>
                      </a:cubicBezTo>
                      <a:cubicBezTo>
                        <a:pt x="53" y="2"/>
                        <a:pt x="55" y="3"/>
                        <a:pt x="58" y="4"/>
                      </a:cubicBezTo>
                      <a:cubicBezTo>
                        <a:pt x="41" y="4"/>
                        <a:pt x="24" y="4"/>
                        <a:pt x="6" y="4"/>
                      </a:cubicBezTo>
                      <a:cubicBezTo>
                        <a:pt x="4" y="3"/>
                        <a:pt x="2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0"/>
                <p:cNvSpPr/>
                <p:nvPr/>
              </p:nvSpPr>
              <p:spPr bwMode="auto">
                <a:xfrm>
                  <a:off x="7408863" y="2771776"/>
                  <a:ext cx="927100" cy="6350"/>
                </a:xfrm>
                <a:custGeom>
                  <a:avLst/>
                  <a:gdLst>
                    <a:gd name="T0" fmla="*/ 8 w 555"/>
                    <a:gd name="T1" fmla="*/ 0 h 4"/>
                    <a:gd name="T2" fmla="*/ 277 w 555"/>
                    <a:gd name="T3" fmla="*/ 0 h 4"/>
                    <a:gd name="T4" fmla="*/ 546 w 555"/>
                    <a:gd name="T5" fmla="*/ 0 h 4"/>
                    <a:gd name="T6" fmla="*/ 555 w 555"/>
                    <a:gd name="T7" fmla="*/ 4 h 4"/>
                    <a:gd name="T8" fmla="*/ 277 w 555"/>
                    <a:gd name="T9" fmla="*/ 4 h 4"/>
                    <a:gd name="T10" fmla="*/ 0 w 555"/>
                    <a:gd name="T11" fmla="*/ 4 h 4"/>
                    <a:gd name="T12" fmla="*/ 8 w 55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5" h="4">
                      <a:moveTo>
                        <a:pt x="8" y="0"/>
                      </a:moveTo>
                      <a:cubicBezTo>
                        <a:pt x="98" y="0"/>
                        <a:pt x="187" y="0"/>
                        <a:pt x="277" y="0"/>
                      </a:cubicBezTo>
                      <a:cubicBezTo>
                        <a:pt x="367" y="0"/>
                        <a:pt x="457" y="0"/>
                        <a:pt x="546" y="0"/>
                      </a:cubicBezTo>
                      <a:cubicBezTo>
                        <a:pt x="549" y="2"/>
                        <a:pt x="552" y="3"/>
                        <a:pt x="555" y="4"/>
                      </a:cubicBezTo>
                      <a:cubicBezTo>
                        <a:pt x="462" y="4"/>
                        <a:pt x="370" y="4"/>
                        <a:pt x="277" y="4"/>
                      </a:cubicBezTo>
                      <a:cubicBezTo>
                        <a:pt x="185" y="4"/>
                        <a:pt x="92" y="4"/>
                        <a:pt x="0" y="4"/>
                      </a:cubicBezTo>
                      <a:cubicBezTo>
                        <a:pt x="2" y="3"/>
                        <a:pt x="5" y="2"/>
                        <a:pt x="8" y="0"/>
                      </a:cubicBezTo>
                      <a:close/>
                    </a:path>
                  </a:pathLst>
                </a:custGeom>
                <a:solidFill>
                  <a:srgbClr val="FFD06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Rectangle 31"/>
                <p:cNvSpPr>
                  <a:spLocks noChangeArrowheads="1"/>
                </p:cNvSpPr>
                <p:nvPr/>
              </p:nvSpPr>
              <p:spPr bwMode="auto">
                <a:xfrm>
                  <a:off x="7559676" y="2584451"/>
                  <a:ext cx="293688" cy="12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Rectangle 32"/>
                <p:cNvSpPr>
                  <a:spLocks noChangeArrowheads="1"/>
                </p:cNvSpPr>
                <p:nvPr/>
              </p:nvSpPr>
              <p:spPr bwMode="auto">
                <a:xfrm>
                  <a:off x="7800976" y="2332038"/>
                  <a:ext cx="52388" cy="2524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Rectangle 33"/>
                <p:cNvSpPr>
                  <a:spLocks noChangeArrowheads="1"/>
                </p:cNvSpPr>
                <p:nvPr/>
              </p:nvSpPr>
              <p:spPr bwMode="auto">
                <a:xfrm>
                  <a:off x="7739063" y="2427288"/>
                  <a:ext cx="53975" cy="15716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Rectangle 34"/>
                <p:cNvSpPr>
                  <a:spLocks noChangeArrowheads="1"/>
                </p:cNvSpPr>
                <p:nvPr/>
              </p:nvSpPr>
              <p:spPr bwMode="auto">
                <a:xfrm>
                  <a:off x="7678738" y="2481263"/>
                  <a:ext cx="53975" cy="103188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Rectangle 35"/>
                <p:cNvSpPr>
                  <a:spLocks noChangeArrowheads="1"/>
                </p:cNvSpPr>
                <p:nvPr/>
              </p:nvSpPr>
              <p:spPr bwMode="auto">
                <a:xfrm>
                  <a:off x="7618413" y="2432051"/>
                  <a:ext cx="52388" cy="152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Rectangle 36"/>
                <p:cNvSpPr>
                  <a:spLocks noChangeArrowheads="1"/>
                </p:cNvSpPr>
                <p:nvPr/>
              </p:nvSpPr>
              <p:spPr bwMode="auto">
                <a:xfrm>
                  <a:off x="7559676" y="2476501"/>
                  <a:ext cx="50800" cy="10795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7"/>
                <p:cNvSpPr>
                  <a:spLocks noEditPoints="1"/>
                </p:cNvSpPr>
                <p:nvPr/>
              </p:nvSpPr>
              <p:spPr bwMode="auto">
                <a:xfrm>
                  <a:off x="7969251" y="2308226"/>
                  <a:ext cx="182563" cy="180975"/>
                </a:xfrm>
                <a:custGeom>
                  <a:avLst/>
                  <a:gdLst>
                    <a:gd name="T0" fmla="*/ 55 w 109"/>
                    <a:gd name="T1" fmla="*/ 7 h 109"/>
                    <a:gd name="T2" fmla="*/ 60 w 109"/>
                    <a:gd name="T3" fmla="*/ 8 h 109"/>
                    <a:gd name="T4" fmla="*/ 62 w 109"/>
                    <a:gd name="T5" fmla="*/ 0 h 109"/>
                    <a:gd name="T6" fmla="*/ 79 w 109"/>
                    <a:gd name="T7" fmla="*/ 5 h 109"/>
                    <a:gd name="T8" fmla="*/ 76 w 109"/>
                    <a:gd name="T9" fmla="*/ 13 h 109"/>
                    <a:gd name="T10" fmla="*/ 91 w 109"/>
                    <a:gd name="T11" fmla="*/ 25 h 109"/>
                    <a:gd name="T12" fmla="*/ 99 w 109"/>
                    <a:gd name="T13" fmla="*/ 21 h 109"/>
                    <a:gd name="T14" fmla="*/ 107 w 109"/>
                    <a:gd name="T15" fmla="*/ 36 h 109"/>
                    <a:gd name="T16" fmla="*/ 100 w 109"/>
                    <a:gd name="T17" fmla="*/ 40 h 109"/>
                    <a:gd name="T18" fmla="*/ 102 w 109"/>
                    <a:gd name="T19" fmla="*/ 60 h 109"/>
                    <a:gd name="T20" fmla="*/ 109 w 109"/>
                    <a:gd name="T21" fmla="*/ 62 h 109"/>
                    <a:gd name="T22" fmla="*/ 104 w 109"/>
                    <a:gd name="T23" fmla="*/ 79 h 109"/>
                    <a:gd name="T24" fmla="*/ 96 w 109"/>
                    <a:gd name="T25" fmla="*/ 76 h 109"/>
                    <a:gd name="T26" fmla="*/ 84 w 109"/>
                    <a:gd name="T27" fmla="*/ 92 h 109"/>
                    <a:gd name="T28" fmla="*/ 88 w 109"/>
                    <a:gd name="T29" fmla="*/ 99 h 109"/>
                    <a:gd name="T30" fmla="*/ 73 w 109"/>
                    <a:gd name="T31" fmla="*/ 107 h 109"/>
                    <a:gd name="T32" fmla="*/ 69 w 109"/>
                    <a:gd name="T33" fmla="*/ 100 h 109"/>
                    <a:gd name="T34" fmla="*/ 55 w 109"/>
                    <a:gd name="T35" fmla="*/ 102 h 109"/>
                    <a:gd name="T36" fmla="*/ 55 w 109"/>
                    <a:gd name="T37" fmla="*/ 90 h 109"/>
                    <a:gd name="T38" fmla="*/ 88 w 109"/>
                    <a:gd name="T39" fmla="*/ 65 h 109"/>
                    <a:gd name="T40" fmla="*/ 65 w 109"/>
                    <a:gd name="T41" fmla="*/ 21 h 109"/>
                    <a:gd name="T42" fmla="*/ 55 w 109"/>
                    <a:gd name="T43" fmla="*/ 20 h 109"/>
                    <a:gd name="T44" fmla="*/ 55 w 109"/>
                    <a:gd name="T45" fmla="*/ 7 h 109"/>
                    <a:gd name="T46" fmla="*/ 25 w 109"/>
                    <a:gd name="T47" fmla="*/ 18 h 109"/>
                    <a:gd name="T48" fmla="*/ 21 w 109"/>
                    <a:gd name="T49" fmla="*/ 10 h 109"/>
                    <a:gd name="T50" fmla="*/ 36 w 109"/>
                    <a:gd name="T51" fmla="*/ 2 h 109"/>
                    <a:gd name="T52" fmla="*/ 40 w 109"/>
                    <a:gd name="T53" fmla="*/ 10 h 109"/>
                    <a:gd name="T54" fmla="*/ 55 w 109"/>
                    <a:gd name="T55" fmla="*/ 7 h 109"/>
                    <a:gd name="T56" fmla="*/ 55 w 109"/>
                    <a:gd name="T57" fmla="*/ 20 h 109"/>
                    <a:gd name="T58" fmla="*/ 21 w 109"/>
                    <a:gd name="T59" fmla="*/ 44 h 109"/>
                    <a:gd name="T60" fmla="*/ 44 w 109"/>
                    <a:gd name="T61" fmla="*/ 88 h 109"/>
                    <a:gd name="T62" fmla="*/ 44 w 109"/>
                    <a:gd name="T63" fmla="*/ 88 h 109"/>
                    <a:gd name="T64" fmla="*/ 55 w 109"/>
                    <a:gd name="T65" fmla="*/ 90 h 109"/>
                    <a:gd name="T66" fmla="*/ 55 w 109"/>
                    <a:gd name="T67" fmla="*/ 102 h 109"/>
                    <a:gd name="T68" fmla="*/ 49 w 109"/>
                    <a:gd name="T69" fmla="*/ 102 h 109"/>
                    <a:gd name="T70" fmla="*/ 47 w 109"/>
                    <a:gd name="T71" fmla="*/ 109 h 109"/>
                    <a:gd name="T72" fmla="*/ 30 w 109"/>
                    <a:gd name="T73" fmla="*/ 104 h 109"/>
                    <a:gd name="T74" fmla="*/ 33 w 109"/>
                    <a:gd name="T75" fmla="*/ 97 h 109"/>
                    <a:gd name="T76" fmla="*/ 18 w 109"/>
                    <a:gd name="T77" fmla="*/ 84 h 109"/>
                    <a:gd name="T78" fmla="*/ 10 w 109"/>
                    <a:gd name="T79" fmla="*/ 88 h 109"/>
                    <a:gd name="T80" fmla="*/ 2 w 109"/>
                    <a:gd name="T81" fmla="*/ 73 h 109"/>
                    <a:gd name="T82" fmla="*/ 9 w 109"/>
                    <a:gd name="T83" fmla="*/ 69 h 109"/>
                    <a:gd name="T84" fmla="*/ 8 w 109"/>
                    <a:gd name="T85" fmla="*/ 49 h 109"/>
                    <a:gd name="T86" fmla="*/ 0 w 109"/>
                    <a:gd name="T87" fmla="*/ 47 h 109"/>
                    <a:gd name="T88" fmla="*/ 5 w 109"/>
                    <a:gd name="T89" fmla="*/ 30 h 109"/>
                    <a:gd name="T90" fmla="*/ 13 w 109"/>
                    <a:gd name="T91" fmla="*/ 33 h 109"/>
                    <a:gd name="T92" fmla="*/ 25 w 109"/>
                    <a:gd name="T93" fmla="*/ 18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9" h="109">
                      <a:moveTo>
                        <a:pt x="55" y="7"/>
                      </a:moveTo>
                      <a:cubicBezTo>
                        <a:pt x="56" y="7"/>
                        <a:pt x="58" y="7"/>
                        <a:pt x="60" y="8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79" y="5"/>
                        <a:pt x="79" y="5"/>
                        <a:pt x="79" y="5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82" y="16"/>
                        <a:pt x="87" y="20"/>
                        <a:pt x="91" y="25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107" y="36"/>
                        <a:pt x="107" y="36"/>
                        <a:pt x="107" y="36"/>
                      </a:cubicBezTo>
                      <a:cubicBezTo>
                        <a:pt x="100" y="40"/>
                        <a:pt x="100" y="40"/>
                        <a:pt x="100" y="40"/>
                      </a:cubicBezTo>
                      <a:cubicBezTo>
                        <a:pt x="102" y="47"/>
                        <a:pt x="102" y="53"/>
                        <a:pt x="102" y="60"/>
                      </a:cubicBezTo>
                      <a:cubicBezTo>
                        <a:pt x="109" y="62"/>
                        <a:pt x="109" y="62"/>
                        <a:pt x="109" y="62"/>
                      </a:cubicBezTo>
                      <a:cubicBezTo>
                        <a:pt x="104" y="79"/>
                        <a:pt x="104" y="79"/>
                        <a:pt x="104" y="79"/>
                      </a:cubicBezTo>
                      <a:cubicBezTo>
                        <a:pt x="96" y="76"/>
                        <a:pt x="96" y="76"/>
                        <a:pt x="96" y="76"/>
                      </a:cubicBezTo>
                      <a:cubicBezTo>
                        <a:pt x="93" y="82"/>
                        <a:pt x="89" y="87"/>
                        <a:pt x="84" y="92"/>
                      </a:cubicBezTo>
                      <a:cubicBezTo>
                        <a:pt x="88" y="99"/>
                        <a:pt x="88" y="99"/>
                        <a:pt x="88" y="99"/>
                      </a:cubicBezTo>
                      <a:cubicBezTo>
                        <a:pt x="73" y="107"/>
                        <a:pt x="73" y="107"/>
                        <a:pt x="73" y="107"/>
                      </a:cubicBezTo>
                      <a:cubicBezTo>
                        <a:pt x="69" y="100"/>
                        <a:pt x="69" y="100"/>
                        <a:pt x="69" y="100"/>
                      </a:cubicBezTo>
                      <a:cubicBezTo>
                        <a:pt x="64" y="101"/>
                        <a:pt x="59" y="102"/>
                        <a:pt x="55" y="102"/>
                      </a:cubicBezTo>
                      <a:cubicBezTo>
                        <a:pt x="55" y="90"/>
                        <a:pt x="55" y="90"/>
                        <a:pt x="55" y="90"/>
                      </a:cubicBezTo>
                      <a:cubicBezTo>
                        <a:pt x="70" y="90"/>
                        <a:pt x="83" y="80"/>
                        <a:pt x="88" y="65"/>
                      </a:cubicBezTo>
                      <a:cubicBezTo>
                        <a:pt x="94" y="46"/>
                        <a:pt x="83" y="27"/>
                        <a:pt x="65" y="21"/>
                      </a:cubicBezTo>
                      <a:cubicBezTo>
                        <a:pt x="61" y="20"/>
                        <a:pt x="58" y="20"/>
                        <a:pt x="55" y="20"/>
                      </a:cubicBezTo>
                      <a:lnTo>
                        <a:pt x="55" y="7"/>
                      </a:lnTo>
                      <a:close/>
                      <a:moveTo>
                        <a:pt x="25" y="18"/>
                      </a:move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36" y="2"/>
                        <a:pt x="36" y="2"/>
                        <a:pt x="36" y="2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5" y="8"/>
                        <a:pt x="50" y="7"/>
                        <a:pt x="55" y="7"/>
                      </a:cubicBezTo>
                      <a:cubicBezTo>
                        <a:pt x="55" y="20"/>
                        <a:pt x="55" y="20"/>
                        <a:pt x="55" y="20"/>
                      </a:cubicBezTo>
                      <a:cubicBezTo>
                        <a:pt x="40" y="20"/>
                        <a:pt x="26" y="29"/>
                        <a:pt x="21" y="44"/>
                      </a:cubicBezTo>
                      <a:cubicBezTo>
                        <a:pt x="16" y="63"/>
                        <a:pt x="26" y="82"/>
                        <a:pt x="44" y="88"/>
                      </a:cubicBezTo>
                      <a:cubicBezTo>
                        <a:pt x="44" y="88"/>
                        <a:pt x="44" y="88"/>
                        <a:pt x="44" y="88"/>
                      </a:cubicBezTo>
                      <a:cubicBezTo>
                        <a:pt x="48" y="89"/>
                        <a:pt x="51" y="90"/>
                        <a:pt x="55" y="90"/>
                      </a:cubicBezTo>
                      <a:cubicBezTo>
                        <a:pt x="55" y="102"/>
                        <a:pt x="55" y="102"/>
                        <a:pt x="55" y="102"/>
                      </a:cubicBezTo>
                      <a:cubicBezTo>
                        <a:pt x="53" y="102"/>
                        <a:pt x="51" y="102"/>
                        <a:pt x="49" y="102"/>
                      </a:cubicBezTo>
                      <a:cubicBezTo>
                        <a:pt x="47" y="109"/>
                        <a:pt x="47" y="109"/>
                        <a:pt x="47" y="109"/>
                      </a:cubicBezTo>
                      <a:cubicBezTo>
                        <a:pt x="30" y="104"/>
                        <a:pt x="30" y="104"/>
                        <a:pt x="30" y="104"/>
                      </a:cubicBezTo>
                      <a:cubicBezTo>
                        <a:pt x="33" y="97"/>
                        <a:pt x="33" y="97"/>
                        <a:pt x="33" y="97"/>
                      </a:cubicBezTo>
                      <a:cubicBezTo>
                        <a:pt x="27" y="93"/>
                        <a:pt x="22" y="89"/>
                        <a:pt x="18" y="84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9" y="69"/>
                        <a:pt x="9" y="69"/>
                        <a:pt x="9" y="69"/>
                      </a:cubicBezTo>
                      <a:cubicBezTo>
                        <a:pt x="8" y="63"/>
                        <a:pt x="7" y="56"/>
                        <a:pt x="8" y="4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6" y="27"/>
                        <a:pt x="20" y="22"/>
                        <a:pt x="25" y="1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8"/>
                <p:cNvSpPr>
                  <a:spLocks noEditPoints="1"/>
                </p:cNvSpPr>
                <p:nvPr/>
              </p:nvSpPr>
              <p:spPr bwMode="auto">
                <a:xfrm>
                  <a:off x="7889876" y="2452688"/>
                  <a:ext cx="125413" cy="125413"/>
                </a:xfrm>
                <a:custGeom>
                  <a:avLst/>
                  <a:gdLst>
                    <a:gd name="T0" fmla="*/ 66 w 75"/>
                    <a:gd name="T1" fmla="*/ 53 h 75"/>
                    <a:gd name="T2" fmla="*/ 70 w 75"/>
                    <a:gd name="T3" fmla="*/ 56 h 75"/>
                    <a:gd name="T4" fmla="*/ 61 w 75"/>
                    <a:gd name="T5" fmla="*/ 67 h 75"/>
                    <a:gd name="T6" fmla="*/ 57 w 75"/>
                    <a:gd name="T7" fmla="*/ 63 h 75"/>
                    <a:gd name="T8" fmla="*/ 47 w 75"/>
                    <a:gd name="T9" fmla="*/ 68 h 75"/>
                    <a:gd name="T10" fmla="*/ 48 w 75"/>
                    <a:gd name="T11" fmla="*/ 74 h 75"/>
                    <a:gd name="T12" fmla="*/ 37 w 75"/>
                    <a:gd name="T13" fmla="*/ 75 h 75"/>
                    <a:gd name="T14" fmla="*/ 37 w 75"/>
                    <a:gd name="T15" fmla="*/ 59 h 75"/>
                    <a:gd name="T16" fmla="*/ 54 w 75"/>
                    <a:gd name="T17" fmla="*/ 52 h 75"/>
                    <a:gd name="T18" fmla="*/ 51 w 75"/>
                    <a:gd name="T19" fmla="*/ 21 h 75"/>
                    <a:gd name="T20" fmla="*/ 51 w 75"/>
                    <a:gd name="T21" fmla="*/ 21 h 75"/>
                    <a:gd name="T22" fmla="*/ 44 w 75"/>
                    <a:gd name="T23" fmla="*/ 17 h 75"/>
                    <a:gd name="T24" fmla="*/ 37 w 75"/>
                    <a:gd name="T25" fmla="*/ 16 h 75"/>
                    <a:gd name="T26" fmla="*/ 37 w 75"/>
                    <a:gd name="T27" fmla="*/ 0 h 75"/>
                    <a:gd name="T28" fmla="*/ 41 w 75"/>
                    <a:gd name="T29" fmla="*/ 0 h 75"/>
                    <a:gd name="T30" fmla="*/ 42 w 75"/>
                    <a:gd name="T31" fmla="*/ 6 h 75"/>
                    <a:gd name="T32" fmla="*/ 52 w 75"/>
                    <a:gd name="T33" fmla="*/ 9 h 75"/>
                    <a:gd name="T34" fmla="*/ 56 w 75"/>
                    <a:gd name="T35" fmla="*/ 5 h 75"/>
                    <a:gd name="T36" fmla="*/ 67 w 75"/>
                    <a:gd name="T37" fmla="*/ 14 h 75"/>
                    <a:gd name="T38" fmla="*/ 63 w 75"/>
                    <a:gd name="T39" fmla="*/ 18 h 75"/>
                    <a:gd name="T40" fmla="*/ 68 w 75"/>
                    <a:gd name="T41" fmla="*/ 28 h 75"/>
                    <a:gd name="T42" fmla="*/ 74 w 75"/>
                    <a:gd name="T43" fmla="*/ 28 h 75"/>
                    <a:gd name="T44" fmla="*/ 75 w 75"/>
                    <a:gd name="T45" fmla="*/ 41 h 75"/>
                    <a:gd name="T46" fmla="*/ 69 w 75"/>
                    <a:gd name="T47" fmla="*/ 42 h 75"/>
                    <a:gd name="T48" fmla="*/ 66 w 75"/>
                    <a:gd name="T49" fmla="*/ 53 h 75"/>
                    <a:gd name="T50" fmla="*/ 37 w 75"/>
                    <a:gd name="T51" fmla="*/ 75 h 75"/>
                    <a:gd name="T52" fmla="*/ 34 w 75"/>
                    <a:gd name="T53" fmla="*/ 75 h 75"/>
                    <a:gd name="T54" fmla="*/ 33 w 75"/>
                    <a:gd name="T55" fmla="*/ 70 h 75"/>
                    <a:gd name="T56" fmla="*/ 22 w 75"/>
                    <a:gd name="T57" fmla="*/ 66 h 75"/>
                    <a:gd name="T58" fmla="*/ 19 w 75"/>
                    <a:gd name="T59" fmla="*/ 71 h 75"/>
                    <a:gd name="T60" fmla="*/ 8 w 75"/>
                    <a:gd name="T61" fmla="*/ 62 h 75"/>
                    <a:gd name="T62" fmla="*/ 12 w 75"/>
                    <a:gd name="T63" fmla="*/ 57 h 75"/>
                    <a:gd name="T64" fmla="*/ 7 w 75"/>
                    <a:gd name="T65" fmla="*/ 47 h 75"/>
                    <a:gd name="T66" fmla="*/ 1 w 75"/>
                    <a:gd name="T67" fmla="*/ 48 h 75"/>
                    <a:gd name="T68" fmla="*/ 0 w 75"/>
                    <a:gd name="T69" fmla="*/ 34 h 75"/>
                    <a:gd name="T70" fmla="*/ 5 w 75"/>
                    <a:gd name="T71" fmla="*/ 34 h 75"/>
                    <a:gd name="T72" fmla="*/ 9 w 75"/>
                    <a:gd name="T73" fmla="*/ 23 h 75"/>
                    <a:gd name="T74" fmla="*/ 5 w 75"/>
                    <a:gd name="T75" fmla="*/ 19 h 75"/>
                    <a:gd name="T76" fmla="*/ 13 w 75"/>
                    <a:gd name="T77" fmla="*/ 9 h 75"/>
                    <a:gd name="T78" fmla="*/ 18 w 75"/>
                    <a:gd name="T79" fmla="*/ 12 h 75"/>
                    <a:gd name="T80" fmla="*/ 28 w 75"/>
                    <a:gd name="T81" fmla="*/ 7 h 75"/>
                    <a:gd name="T82" fmla="*/ 27 w 75"/>
                    <a:gd name="T83" fmla="*/ 1 h 75"/>
                    <a:gd name="T84" fmla="*/ 37 w 75"/>
                    <a:gd name="T85" fmla="*/ 0 h 75"/>
                    <a:gd name="T86" fmla="*/ 37 w 75"/>
                    <a:gd name="T87" fmla="*/ 16 h 75"/>
                    <a:gd name="T88" fmla="*/ 21 w 75"/>
                    <a:gd name="T89" fmla="*/ 24 h 75"/>
                    <a:gd name="T90" fmla="*/ 24 w 75"/>
                    <a:gd name="T91" fmla="*/ 54 h 75"/>
                    <a:gd name="T92" fmla="*/ 31 w 75"/>
                    <a:gd name="T93" fmla="*/ 58 h 75"/>
                    <a:gd name="T94" fmla="*/ 37 w 75"/>
                    <a:gd name="T95" fmla="*/ 59 h 75"/>
                    <a:gd name="T96" fmla="*/ 37 w 75"/>
                    <a:gd name="T9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5" h="75">
                      <a:moveTo>
                        <a:pt x="66" y="53"/>
                      </a:moveTo>
                      <a:cubicBezTo>
                        <a:pt x="70" y="56"/>
                        <a:pt x="70" y="56"/>
                        <a:pt x="70" y="56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cubicBezTo>
                        <a:pt x="57" y="63"/>
                        <a:pt x="57" y="63"/>
                        <a:pt x="57" y="63"/>
                      </a:cubicBezTo>
                      <a:cubicBezTo>
                        <a:pt x="54" y="66"/>
                        <a:pt x="51" y="67"/>
                        <a:pt x="47" y="68"/>
                      </a:cubicBezTo>
                      <a:cubicBezTo>
                        <a:pt x="48" y="74"/>
                        <a:pt x="48" y="74"/>
                        <a:pt x="48" y="74"/>
                      </a:cubicBezTo>
                      <a:cubicBezTo>
                        <a:pt x="37" y="75"/>
                        <a:pt x="37" y="75"/>
                        <a:pt x="37" y="75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cubicBezTo>
                        <a:pt x="44" y="59"/>
                        <a:pt x="50" y="57"/>
                        <a:pt x="54" y="52"/>
                      </a:cubicBezTo>
                      <a:cubicBezTo>
                        <a:pt x="62" y="42"/>
                        <a:pt x="60" y="2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9" y="19"/>
                        <a:pt x="47" y="18"/>
                        <a:pt x="44" y="17"/>
                      </a:cubicBezTo>
                      <a:cubicBezTo>
                        <a:pt x="42" y="16"/>
                        <a:pt x="40" y="16"/>
                        <a:pt x="37" y="16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5" y="6"/>
                        <a:pt x="49" y="7"/>
                        <a:pt x="52" y="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3" y="18"/>
                        <a:pt x="63" y="18"/>
                        <a:pt x="63" y="18"/>
                      </a:cubicBezTo>
                      <a:cubicBezTo>
                        <a:pt x="65" y="21"/>
                        <a:pt x="67" y="24"/>
                        <a:pt x="68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5" y="41"/>
                        <a:pt x="75" y="41"/>
                        <a:pt x="75" y="41"/>
                      </a:cubicBezTo>
                      <a:cubicBezTo>
                        <a:pt x="69" y="42"/>
                        <a:pt x="69" y="42"/>
                        <a:pt x="69" y="42"/>
                      </a:cubicBezTo>
                      <a:cubicBezTo>
                        <a:pt x="69" y="46"/>
                        <a:pt x="68" y="49"/>
                        <a:pt x="66" y="53"/>
                      </a:cubicBezTo>
                      <a:close/>
                      <a:moveTo>
                        <a:pt x="37" y="75"/>
                      </a:move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0" y="69"/>
                        <a:pt x="26" y="68"/>
                        <a:pt x="22" y="66"/>
                      </a:cubicBezTo>
                      <a:cubicBezTo>
                        <a:pt x="19" y="71"/>
                        <a:pt x="19" y="71"/>
                        <a:pt x="19" y="71"/>
                      </a:cubicBezTo>
                      <a:cubicBezTo>
                        <a:pt x="8" y="62"/>
                        <a:pt x="8" y="62"/>
                        <a:pt x="8" y="62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0" y="54"/>
                        <a:pt x="8" y="51"/>
                        <a:pt x="7" y="47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0"/>
                        <a:pt x="7" y="26"/>
                        <a:pt x="9" y="23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21" y="10"/>
                        <a:pt x="24" y="8"/>
                        <a:pt x="28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1" y="16"/>
                        <a:pt x="25" y="19"/>
                        <a:pt x="21" y="24"/>
                      </a:cubicBezTo>
                      <a:cubicBezTo>
                        <a:pt x="13" y="33"/>
                        <a:pt x="14" y="47"/>
                        <a:pt x="24" y="54"/>
                      </a:cubicBezTo>
                      <a:cubicBezTo>
                        <a:pt x="26" y="56"/>
                        <a:pt x="28" y="58"/>
                        <a:pt x="31" y="58"/>
                      </a:cubicBezTo>
                      <a:cubicBezTo>
                        <a:pt x="33" y="59"/>
                        <a:pt x="35" y="59"/>
                        <a:pt x="37" y="59"/>
                      </a:cubicBezTo>
                      <a:lnTo>
                        <a:pt x="37" y="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9"/>
                <p:cNvSpPr>
                  <a:spLocks noEditPoints="1"/>
                </p:cNvSpPr>
                <p:nvPr/>
              </p:nvSpPr>
              <p:spPr bwMode="auto">
                <a:xfrm>
                  <a:off x="8020051" y="2497138"/>
                  <a:ext cx="109538" cy="111125"/>
                </a:xfrm>
                <a:custGeom>
                  <a:avLst/>
                  <a:gdLst>
                    <a:gd name="T0" fmla="*/ 58 w 66"/>
                    <a:gd name="T1" fmla="*/ 46 h 66"/>
                    <a:gd name="T2" fmla="*/ 61 w 66"/>
                    <a:gd name="T3" fmla="*/ 50 h 66"/>
                    <a:gd name="T4" fmla="*/ 54 w 66"/>
                    <a:gd name="T5" fmla="*/ 59 h 66"/>
                    <a:gd name="T6" fmla="*/ 50 w 66"/>
                    <a:gd name="T7" fmla="*/ 56 h 66"/>
                    <a:gd name="T8" fmla="*/ 41 w 66"/>
                    <a:gd name="T9" fmla="*/ 60 h 66"/>
                    <a:gd name="T10" fmla="*/ 41 w 66"/>
                    <a:gd name="T11" fmla="*/ 65 h 66"/>
                    <a:gd name="T12" fmla="*/ 33 w 66"/>
                    <a:gd name="T13" fmla="*/ 66 h 66"/>
                    <a:gd name="T14" fmla="*/ 33 w 66"/>
                    <a:gd name="T15" fmla="*/ 52 h 66"/>
                    <a:gd name="T16" fmla="*/ 47 w 66"/>
                    <a:gd name="T17" fmla="*/ 46 h 66"/>
                    <a:gd name="T18" fmla="*/ 45 w 66"/>
                    <a:gd name="T19" fmla="*/ 19 h 66"/>
                    <a:gd name="T20" fmla="*/ 45 w 66"/>
                    <a:gd name="T21" fmla="*/ 19 h 66"/>
                    <a:gd name="T22" fmla="*/ 38 w 66"/>
                    <a:gd name="T23" fmla="*/ 15 h 66"/>
                    <a:gd name="T24" fmla="*/ 33 w 66"/>
                    <a:gd name="T25" fmla="*/ 14 h 66"/>
                    <a:gd name="T26" fmla="*/ 33 w 66"/>
                    <a:gd name="T27" fmla="*/ 1 h 66"/>
                    <a:gd name="T28" fmla="*/ 36 w 66"/>
                    <a:gd name="T29" fmla="*/ 0 h 66"/>
                    <a:gd name="T30" fmla="*/ 36 w 66"/>
                    <a:gd name="T31" fmla="*/ 5 h 66"/>
                    <a:gd name="T32" fmla="*/ 46 w 66"/>
                    <a:gd name="T33" fmla="*/ 8 h 66"/>
                    <a:gd name="T34" fmla="*/ 49 w 66"/>
                    <a:gd name="T35" fmla="*/ 4 h 66"/>
                    <a:gd name="T36" fmla="*/ 58 w 66"/>
                    <a:gd name="T37" fmla="*/ 12 h 66"/>
                    <a:gd name="T38" fmla="*/ 55 w 66"/>
                    <a:gd name="T39" fmla="*/ 16 h 66"/>
                    <a:gd name="T40" fmla="*/ 60 w 66"/>
                    <a:gd name="T41" fmla="*/ 25 h 66"/>
                    <a:gd name="T42" fmla="*/ 64 w 66"/>
                    <a:gd name="T43" fmla="*/ 24 h 66"/>
                    <a:gd name="T44" fmla="*/ 66 w 66"/>
                    <a:gd name="T45" fmla="*/ 37 h 66"/>
                    <a:gd name="T46" fmla="*/ 61 w 66"/>
                    <a:gd name="T47" fmla="*/ 37 h 66"/>
                    <a:gd name="T48" fmla="*/ 58 w 66"/>
                    <a:gd name="T49" fmla="*/ 46 h 66"/>
                    <a:gd name="T50" fmla="*/ 33 w 66"/>
                    <a:gd name="T51" fmla="*/ 66 h 66"/>
                    <a:gd name="T52" fmla="*/ 29 w 66"/>
                    <a:gd name="T53" fmla="*/ 66 h 66"/>
                    <a:gd name="T54" fmla="*/ 29 w 66"/>
                    <a:gd name="T55" fmla="*/ 61 h 66"/>
                    <a:gd name="T56" fmla="*/ 19 w 66"/>
                    <a:gd name="T57" fmla="*/ 58 h 66"/>
                    <a:gd name="T58" fmla="*/ 16 w 66"/>
                    <a:gd name="T59" fmla="*/ 62 h 66"/>
                    <a:gd name="T60" fmla="*/ 7 w 66"/>
                    <a:gd name="T61" fmla="*/ 54 h 66"/>
                    <a:gd name="T62" fmla="*/ 10 w 66"/>
                    <a:gd name="T63" fmla="*/ 51 h 66"/>
                    <a:gd name="T64" fmla="*/ 6 w 66"/>
                    <a:gd name="T65" fmla="*/ 42 h 66"/>
                    <a:gd name="T66" fmla="*/ 1 w 66"/>
                    <a:gd name="T67" fmla="*/ 42 h 66"/>
                    <a:gd name="T68" fmla="*/ 0 w 66"/>
                    <a:gd name="T69" fmla="*/ 30 h 66"/>
                    <a:gd name="T70" fmla="*/ 4 w 66"/>
                    <a:gd name="T71" fmla="*/ 30 h 66"/>
                    <a:gd name="T72" fmla="*/ 7 w 66"/>
                    <a:gd name="T73" fmla="*/ 20 h 66"/>
                    <a:gd name="T74" fmla="*/ 4 w 66"/>
                    <a:gd name="T75" fmla="*/ 17 h 66"/>
                    <a:gd name="T76" fmla="*/ 12 w 66"/>
                    <a:gd name="T77" fmla="*/ 8 h 66"/>
                    <a:gd name="T78" fmla="*/ 15 w 66"/>
                    <a:gd name="T79" fmla="*/ 11 h 66"/>
                    <a:gd name="T80" fmla="*/ 24 w 66"/>
                    <a:gd name="T81" fmla="*/ 6 h 66"/>
                    <a:gd name="T82" fmla="*/ 24 w 66"/>
                    <a:gd name="T83" fmla="*/ 1 h 66"/>
                    <a:gd name="T84" fmla="*/ 33 w 66"/>
                    <a:gd name="T85" fmla="*/ 1 h 66"/>
                    <a:gd name="T86" fmla="*/ 33 w 66"/>
                    <a:gd name="T87" fmla="*/ 14 h 66"/>
                    <a:gd name="T88" fmla="*/ 18 w 66"/>
                    <a:gd name="T89" fmla="*/ 21 h 66"/>
                    <a:gd name="T90" fmla="*/ 20 w 66"/>
                    <a:gd name="T91" fmla="*/ 48 h 66"/>
                    <a:gd name="T92" fmla="*/ 27 w 66"/>
                    <a:gd name="T93" fmla="*/ 51 h 66"/>
                    <a:gd name="T94" fmla="*/ 33 w 66"/>
                    <a:gd name="T95" fmla="*/ 52 h 66"/>
                    <a:gd name="T96" fmla="*/ 33 w 66"/>
                    <a:gd name="T97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66" h="66">
                      <a:moveTo>
                        <a:pt x="58" y="46"/>
                      </a:moveTo>
                      <a:cubicBezTo>
                        <a:pt x="61" y="50"/>
                        <a:pt x="61" y="50"/>
                        <a:pt x="61" y="50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0" y="56"/>
                        <a:pt x="50" y="56"/>
                        <a:pt x="50" y="56"/>
                      </a:cubicBezTo>
                      <a:cubicBezTo>
                        <a:pt x="47" y="58"/>
                        <a:pt x="44" y="59"/>
                        <a:pt x="41" y="60"/>
                      </a:cubicBezTo>
                      <a:cubicBezTo>
                        <a:pt x="41" y="65"/>
                        <a:pt x="41" y="65"/>
                        <a:pt x="41" y="65"/>
                      </a:cubicBezTo>
                      <a:cubicBezTo>
                        <a:pt x="33" y="66"/>
                        <a:pt x="33" y="66"/>
                        <a:pt x="33" y="66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8" y="52"/>
                        <a:pt x="43" y="50"/>
                        <a:pt x="47" y="46"/>
                      </a:cubicBezTo>
                      <a:cubicBezTo>
                        <a:pt x="54" y="37"/>
                        <a:pt x="53" y="26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3" y="17"/>
                        <a:pt x="41" y="16"/>
                        <a:pt x="38" y="15"/>
                      </a:cubicBezTo>
                      <a:cubicBezTo>
                        <a:pt x="36" y="15"/>
                        <a:pt x="34" y="14"/>
                        <a:pt x="33" y="14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40" y="6"/>
                        <a:pt x="43" y="7"/>
                        <a:pt x="46" y="8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7" y="19"/>
                        <a:pt x="59" y="22"/>
                        <a:pt x="60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6" y="37"/>
                        <a:pt x="66" y="37"/>
                        <a:pt x="66" y="37"/>
                      </a:cubicBezTo>
                      <a:cubicBezTo>
                        <a:pt x="61" y="37"/>
                        <a:pt x="61" y="37"/>
                        <a:pt x="61" y="37"/>
                      </a:cubicBezTo>
                      <a:cubicBezTo>
                        <a:pt x="60" y="40"/>
                        <a:pt x="59" y="43"/>
                        <a:pt x="58" y="46"/>
                      </a:cubicBezTo>
                      <a:close/>
                      <a:moveTo>
                        <a:pt x="33" y="66"/>
                      </a:move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9" y="61"/>
                        <a:pt x="29" y="61"/>
                        <a:pt x="29" y="61"/>
                      </a:cubicBezTo>
                      <a:cubicBezTo>
                        <a:pt x="26" y="61"/>
                        <a:pt x="22" y="60"/>
                        <a:pt x="19" y="58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8" y="48"/>
                        <a:pt x="7" y="45"/>
                        <a:pt x="6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5" y="26"/>
                        <a:pt x="6" y="23"/>
                        <a:pt x="7" y="20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9"/>
                        <a:pt x="21" y="7"/>
                        <a:pt x="24" y="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27" y="14"/>
                        <a:pt x="22" y="17"/>
                        <a:pt x="18" y="21"/>
                      </a:cubicBezTo>
                      <a:cubicBezTo>
                        <a:pt x="11" y="29"/>
                        <a:pt x="12" y="41"/>
                        <a:pt x="20" y="48"/>
                      </a:cubicBezTo>
                      <a:cubicBezTo>
                        <a:pt x="22" y="50"/>
                        <a:pt x="25" y="51"/>
                        <a:pt x="27" y="51"/>
                      </a:cubicBezTo>
                      <a:cubicBezTo>
                        <a:pt x="29" y="52"/>
                        <a:pt x="31" y="52"/>
                        <a:pt x="33" y="52"/>
                      </a:cubicBezTo>
                      <a:lnTo>
                        <a:pt x="33" y="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7" name="Group 162"/>
              <p:cNvGrpSpPr/>
              <p:nvPr/>
            </p:nvGrpSpPr>
            <p:grpSpPr>
              <a:xfrm>
                <a:off x="10096501" y="1863726"/>
                <a:ext cx="417513" cy="596900"/>
                <a:chOff x="10096501" y="1863726"/>
                <a:chExt cx="417513" cy="596900"/>
              </a:xfrm>
            </p:grpSpPr>
            <p:sp>
              <p:nvSpPr>
                <p:cNvPr id="151" name="Freeform 40"/>
                <p:cNvSpPr/>
                <p:nvPr/>
              </p:nvSpPr>
              <p:spPr bwMode="auto">
                <a:xfrm>
                  <a:off x="10096501" y="1863726"/>
                  <a:ext cx="417513" cy="596900"/>
                </a:xfrm>
                <a:custGeom>
                  <a:avLst/>
                  <a:gdLst>
                    <a:gd name="T0" fmla="*/ 199 w 250"/>
                    <a:gd name="T1" fmla="*/ 0 h 358"/>
                    <a:gd name="T2" fmla="*/ 51 w 250"/>
                    <a:gd name="T3" fmla="*/ 0 h 358"/>
                    <a:gd name="T4" fmla="*/ 0 w 250"/>
                    <a:gd name="T5" fmla="*/ 52 h 358"/>
                    <a:gd name="T6" fmla="*/ 0 w 250"/>
                    <a:gd name="T7" fmla="*/ 306 h 358"/>
                    <a:gd name="T8" fmla="*/ 51 w 250"/>
                    <a:gd name="T9" fmla="*/ 358 h 358"/>
                    <a:gd name="T10" fmla="*/ 199 w 250"/>
                    <a:gd name="T11" fmla="*/ 358 h 358"/>
                    <a:gd name="T12" fmla="*/ 250 w 250"/>
                    <a:gd name="T13" fmla="*/ 306 h 358"/>
                    <a:gd name="T14" fmla="*/ 250 w 250"/>
                    <a:gd name="T15" fmla="*/ 52 h 358"/>
                    <a:gd name="T16" fmla="*/ 199 w 250"/>
                    <a:gd name="T17" fmla="*/ 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0" h="358">
                      <a:moveTo>
                        <a:pt x="199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306"/>
                        <a:pt x="0" y="306"/>
                        <a:pt x="0" y="306"/>
                      </a:cubicBezTo>
                      <a:cubicBezTo>
                        <a:pt x="0" y="334"/>
                        <a:pt x="23" y="358"/>
                        <a:pt x="51" y="358"/>
                      </a:cubicBezTo>
                      <a:cubicBezTo>
                        <a:pt x="199" y="358"/>
                        <a:pt x="199" y="358"/>
                        <a:pt x="199" y="358"/>
                      </a:cubicBezTo>
                      <a:cubicBezTo>
                        <a:pt x="227" y="358"/>
                        <a:pt x="250" y="334"/>
                        <a:pt x="250" y="306"/>
                      </a:cubicBezTo>
                      <a:cubicBezTo>
                        <a:pt x="250" y="52"/>
                        <a:pt x="250" y="52"/>
                        <a:pt x="250" y="52"/>
                      </a:cubicBezTo>
                      <a:cubicBezTo>
                        <a:pt x="250" y="23"/>
                        <a:pt x="227" y="0"/>
                        <a:pt x="1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41"/>
                <p:cNvSpPr/>
                <p:nvPr/>
              </p:nvSpPr>
              <p:spPr bwMode="auto">
                <a:xfrm>
                  <a:off x="10125076" y="1912938"/>
                  <a:ext cx="360363" cy="493713"/>
                </a:xfrm>
                <a:custGeom>
                  <a:avLst/>
                  <a:gdLst>
                    <a:gd name="T0" fmla="*/ 215 w 216"/>
                    <a:gd name="T1" fmla="*/ 0 h 295"/>
                    <a:gd name="T2" fmla="*/ 1 w 216"/>
                    <a:gd name="T3" fmla="*/ 0 h 295"/>
                    <a:gd name="T4" fmla="*/ 0 w 216"/>
                    <a:gd name="T5" fmla="*/ 1 h 295"/>
                    <a:gd name="T6" fmla="*/ 0 w 216"/>
                    <a:gd name="T7" fmla="*/ 294 h 295"/>
                    <a:gd name="T8" fmla="*/ 1 w 216"/>
                    <a:gd name="T9" fmla="*/ 295 h 295"/>
                    <a:gd name="T10" fmla="*/ 215 w 216"/>
                    <a:gd name="T11" fmla="*/ 295 h 295"/>
                    <a:gd name="T12" fmla="*/ 216 w 216"/>
                    <a:gd name="T13" fmla="*/ 294 h 295"/>
                    <a:gd name="T14" fmla="*/ 216 w 216"/>
                    <a:gd name="T15" fmla="*/ 1 h 295"/>
                    <a:gd name="T16" fmla="*/ 215 w 216"/>
                    <a:gd name="T17" fmla="*/ 0 h 2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6" h="295">
                      <a:moveTo>
                        <a:pt x="215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0" y="294"/>
                        <a:pt x="1" y="295"/>
                        <a:pt x="1" y="295"/>
                      </a:cubicBezTo>
                      <a:cubicBezTo>
                        <a:pt x="215" y="295"/>
                        <a:pt x="215" y="295"/>
                        <a:pt x="215" y="295"/>
                      </a:cubicBezTo>
                      <a:cubicBezTo>
                        <a:pt x="215" y="295"/>
                        <a:pt x="216" y="294"/>
                        <a:pt x="216" y="294"/>
                      </a:cubicBezTo>
                      <a:cubicBezTo>
                        <a:pt x="216" y="1"/>
                        <a:pt x="216" y="1"/>
                        <a:pt x="216" y="1"/>
                      </a:cubicBezTo>
                      <a:cubicBezTo>
                        <a:pt x="216" y="0"/>
                        <a:pt x="215" y="0"/>
                        <a:pt x="215" y="0"/>
                      </a:cubicBezTo>
                      <a:close/>
                    </a:path>
                  </a:pathLst>
                </a:custGeom>
                <a:solidFill>
                  <a:srgbClr val="FFAD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42"/>
                <p:cNvSpPr/>
                <p:nvPr/>
              </p:nvSpPr>
              <p:spPr bwMode="auto">
                <a:xfrm>
                  <a:off x="10255251" y="1878013"/>
                  <a:ext cx="100013" cy="7938"/>
                </a:xfrm>
                <a:custGeom>
                  <a:avLst/>
                  <a:gdLst>
                    <a:gd name="T0" fmla="*/ 58 w 60"/>
                    <a:gd name="T1" fmla="*/ 0 h 5"/>
                    <a:gd name="T2" fmla="*/ 2 w 60"/>
                    <a:gd name="T3" fmla="*/ 0 h 5"/>
                    <a:gd name="T4" fmla="*/ 0 w 60"/>
                    <a:gd name="T5" fmla="*/ 2 h 5"/>
                    <a:gd name="T6" fmla="*/ 0 w 60"/>
                    <a:gd name="T7" fmla="*/ 3 h 5"/>
                    <a:gd name="T8" fmla="*/ 2 w 60"/>
                    <a:gd name="T9" fmla="*/ 5 h 5"/>
                    <a:gd name="T10" fmla="*/ 58 w 60"/>
                    <a:gd name="T11" fmla="*/ 5 h 5"/>
                    <a:gd name="T12" fmla="*/ 60 w 60"/>
                    <a:gd name="T13" fmla="*/ 3 h 5"/>
                    <a:gd name="T14" fmla="*/ 60 w 60"/>
                    <a:gd name="T15" fmla="*/ 2 h 5"/>
                    <a:gd name="T16" fmla="*/ 58 w 60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" h="5">
                      <a:moveTo>
                        <a:pt x="58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9" y="5"/>
                        <a:pt x="60" y="4"/>
                        <a:pt x="60" y="3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1"/>
                        <a:pt x="59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Oval 43"/>
                <p:cNvSpPr>
                  <a:spLocks noChangeArrowheads="1"/>
                </p:cNvSpPr>
                <p:nvPr/>
              </p:nvSpPr>
              <p:spPr bwMode="auto">
                <a:xfrm>
                  <a:off x="10290176" y="2417763"/>
                  <a:ext cx="30163" cy="301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44"/>
                <p:cNvSpPr>
                  <a:spLocks noChangeArrowheads="1"/>
                </p:cNvSpPr>
                <p:nvPr/>
              </p:nvSpPr>
              <p:spPr bwMode="auto">
                <a:xfrm>
                  <a:off x="10125076" y="1912938"/>
                  <a:ext cx="360363" cy="4937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45"/>
                <p:cNvSpPr>
                  <a:spLocks noChangeArrowheads="1"/>
                </p:cNvSpPr>
                <p:nvPr/>
              </p:nvSpPr>
              <p:spPr bwMode="auto">
                <a:xfrm>
                  <a:off x="10125076" y="1912938"/>
                  <a:ext cx="360363" cy="23813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46"/>
                <p:cNvSpPr>
                  <a:spLocks noChangeArrowheads="1"/>
                </p:cNvSpPr>
                <p:nvPr/>
              </p:nvSpPr>
              <p:spPr bwMode="auto">
                <a:xfrm>
                  <a:off x="10221913" y="1952626"/>
                  <a:ext cx="166688" cy="36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Rectangle 48"/>
                <p:cNvSpPr>
                  <a:spLocks noChangeArrowheads="1"/>
                </p:cNvSpPr>
                <p:nvPr/>
              </p:nvSpPr>
              <p:spPr bwMode="auto">
                <a:xfrm>
                  <a:off x="10194926" y="2001838"/>
                  <a:ext cx="220663" cy="158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49"/>
                <p:cNvSpPr>
                  <a:spLocks noChangeArrowheads="1"/>
                </p:cNvSpPr>
                <p:nvPr/>
              </p:nvSpPr>
              <p:spPr bwMode="auto">
                <a:xfrm>
                  <a:off x="10145713" y="2151063"/>
                  <a:ext cx="90488" cy="8096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50"/>
                <p:cNvSpPr>
                  <a:spLocks noChangeArrowheads="1"/>
                </p:cNvSpPr>
                <p:nvPr/>
              </p:nvSpPr>
              <p:spPr bwMode="auto">
                <a:xfrm>
                  <a:off x="10260013" y="2151063"/>
                  <a:ext cx="90488" cy="8096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51"/>
                <p:cNvSpPr>
                  <a:spLocks noChangeArrowheads="1"/>
                </p:cNvSpPr>
                <p:nvPr/>
              </p:nvSpPr>
              <p:spPr bwMode="auto">
                <a:xfrm>
                  <a:off x="10372726" y="2151063"/>
                  <a:ext cx="90488" cy="8096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52"/>
                <p:cNvSpPr>
                  <a:spLocks noChangeArrowheads="1"/>
                </p:cNvSpPr>
                <p:nvPr/>
              </p:nvSpPr>
              <p:spPr bwMode="auto">
                <a:xfrm>
                  <a:off x="10125076" y="2362201"/>
                  <a:ext cx="360363" cy="4445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8" name="Group 165"/>
              <p:cNvGrpSpPr/>
              <p:nvPr/>
            </p:nvGrpSpPr>
            <p:grpSpPr>
              <a:xfrm>
                <a:off x="11153776" y="2247901"/>
                <a:ext cx="460375" cy="482600"/>
                <a:chOff x="11153776" y="2247901"/>
                <a:chExt cx="460375" cy="482600"/>
              </a:xfrm>
            </p:grpSpPr>
            <p:sp>
              <p:nvSpPr>
                <p:cNvPr id="145" name="Freeform 67"/>
                <p:cNvSpPr>
                  <a:spLocks noEditPoints="1"/>
                </p:cNvSpPr>
                <p:nvPr/>
              </p:nvSpPr>
              <p:spPr bwMode="auto">
                <a:xfrm>
                  <a:off x="11153776" y="2268538"/>
                  <a:ext cx="460375" cy="461963"/>
                </a:xfrm>
                <a:custGeom>
                  <a:avLst/>
                  <a:gdLst>
                    <a:gd name="T0" fmla="*/ 226 w 276"/>
                    <a:gd name="T1" fmla="*/ 0 h 276"/>
                    <a:gd name="T2" fmla="*/ 228 w 276"/>
                    <a:gd name="T3" fmla="*/ 0 h 276"/>
                    <a:gd name="T4" fmla="*/ 276 w 276"/>
                    <a:gd name="T5" fmla="*/ 48 h 276"/>
                    <a:gd name="T6" fmla="*/ 276 w 276"/>
                    <a:gd name="T7" fmla="*/ 228 h 276"/>
                    <a:gd name="T8" fmla="*/ 228 w 276"/>
                    <a:gd name="T9" fmla="*/ 276 h 276"/>
                    <a:gd name="T10" fmla="*/ 226 w 276"/>
                    <a:gd name="T11" fmla="*/ 276 h 276"/>
                    <a:gd name="T12" fmla="*/ 226 w 276"/>
                    <a:gd name="T13" fmla="*/ 68 h 276"/>
                    <a:gd name="T14" fmla="*/ 226 w 276"/>
                    <a:gd name="T15" fmla="*/ 68 h 276"/>
                    <a:gd name="T16" fmla="*/ 244 w 276"/>
                    <a:gd name="T17" fmla="*/ 50 h 276"/>
                    <a:gd name="T18" fmla="*/ 226 w 276"/>
                    <a:gd name="T19" fmla="*/ 32 h 276"/>
                    <a:gd name="T20" fmla="*/ 226 w 276"/>
                    <a:gd name="T21" fmla="*/ 32 h 276"/>
                    <a:gd name="T22" fmla="*/ 226 w 276"/>
                    <a:gd name="T23" fmla="*/ 0 h 276"/>
                    <a:gd name="T24" fmla="*/ 50 w 276"/>
                    <a:gd name="T25" fmla="*/ 0 h 276"/>
                    <a:gd name="T26" fmla="*/ 226 w 276"/>
                    <a:gd name="T27" fmla="*/ 0 h 276"/>
                    <a:gd name="T28" fmla="*/ 226 w 276"/>
                    <a:gd name="T29" fmla="*/ 32 h 276"/>
                    <a:gd name="T30" fmla="*/ 208 w 276"/>
                    <a:gd name="T31" fmla="*/ 50 h 276"/>
                    <a:gd name="T32" fmla="*/ 226 w 276"/>
                    <a:gd name="T33" fmla="*/ 68 h 276"/>
                    <a:gd name="T34" fmla="*/ 226 w 276"/>
                    <a:gd name="T35" fmla="*/ 276 h 276"/>
                    <a:gd name="T36" fmla="*/ 50 w 276"/>
                    <a:gd name="T37" fmla="*/ 276 h 276"/>
                    <a:gd name="T38" fmla="*/ 50 w 276"/>
                    <a:gd name="T39" fmla="*/ 68 h 276"/>
                    <a:gd name="T40" fmla="*/ 68 w 276"/>
                    <a:gd name="T41" fmla="*/ 50 h 276"/>
                    <a:gd name="T42" fmla="*/ 50 w 276"/>
                    <a:gd name="T43" fmla="*/ 32 h 276"/>
                    <a:gd name="T44" fmla="*/ 50 w 276"/>
                    <a:gd name="T45" fmla="*/ 0 h 276"/>
                    <a:gd name="T46" fmla="*/ 48 w 276"/>
                    <a:gd name="T47" fmla="*/ 0 h 276"/>
                    <a:gd name="T48" fmla="*/ 50 w 276"/>
                    <a:gd name="T49" fmla="*/ 0 h 276"/>
                    <a:gd name="T50" fmla="*/ 50 w 276"/>
                    <a:gd name="T51" fmla="*/ 32 h 276"/>
                    <a:gd name="T52" fmla="*/ 50 w 276"/>
                    <a:gd name="T53" fmla="*/ 32 h 276"/>
                    <a:gd name="T54" fmla="*/ 32 w 276"/>
                    <a:gd name="T55" fmla="*/ 50 h 276"/>
                    <a:gd name="T56" fmla="*/ 50 w 276"/>
                    <a:gd name="T57" fmla="*/ 68 h 276"/>
                    <a:gd name="T58" fmla="*/ 50 w 276"/>
                    <a:gd name="T59" fmla="*/ 68 h 276"/>
                    <a:gd name="T60" fmla="*/ 50 w 276"/>
                    <a:gd name="T61" fmla="*/ 276 h 276"/>
                    <a:gd name="T62" fmla="*/ 48 w 276"/>
                    <a:gd name="T63" fmla="*/ 276 h 276"/>
                    <a:gd name="T64" fmla="*/ 0 w 276"/>
                    <a:gd name="T65" fmla="*/ 228 h 276"/>
                    <a:gd name="T66" fmla="*/ 0 w 276"/>
                    <a:gd name="T67" fmla="*/ 48 h 276"/>
                    <a:gd name="T68" fmla="*/ 48 w 276"/>
                    <a:gd name="T69" fmla="*/ 0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76" h="276">
                      <a:moveTo>
                        <a:pt x="226" y="0"/>
                      </a:moveTo>
                      <a:cubicBezTo>
                        <a:pt x="228" y="0"/>
                        <a:pt x="228" y="0"/>
                        <a:pt x="228" y="0"/>
                      </a:cubicBezTo>
                      <a:cubicBezTo>
                        <a:pt x="255" y="0"/>
                        <a:pt x="276" y="22"/>
                        <a:pt x="276" y="48"/>
                      </a:cubicBezTo>
                      <a:cubicBezTo>
                        <a:pt x="276" y="228"/>
                        <a:pt x="276" y="228"/>
                        <a:pt x="276" y="228"/>
                      </a:cubicBezTo>
                      <a:cubicBezTo>
                        <a:pt x="276" y="255"/>
                        <a:pt x="255" y="276"/>
                        <a:pt x="228" y="276"/>
                      </a:cubicBezTo>
                      <a:cubicBezTo>
                        <a:pt x="226" y="276"/>
                        <a:pt x="226" y="276"/>
                        <a:pt x="226" y="276"/>
                      </a:cubicBezTo>
                      <a:cubicBezTo>
                        <a:pt x="226" y="68"/>
                        <a:pt x="226" y="68"/>
                        <a:pt x="226" y="68"/>
                      </a:cubicBezTo>
                      <a:cubicBezTo>
                        <a:pt x="226" y="68"/>
                        <a:pt x="226" y="68"/>
                        <a:pt x="226" y="68"/>
                      </a:cubicBezTo>
                      <a:cubicBezTo>
                        <a:pt x="236" y="68"/>
                        <a:pt x="244" y="60"/>
                        <a:pt x="244" y="50"/>
                      </a:cubicBezTo>
                      <a:cubicBezTo>
                        <a:pt x="244" y="40"/>
                        <a:pt x="236" y="32"/>
                        <a:pt x="226" y="32"/>
                      </a:cubicBezTo>
                      <a:cubicBezTo>
                        <a:pt x="226" y="32"/>
                        <a:pt x="226" y="32"/>
                        <a:pt x="226" y="32"/>
                      </a:cubicBezTo>
                      <a:lnTo>
                        <a:pt x="226" y="0"/>
                      </a:lnTo>
                      <a:close/>
                      <a:moveTo>
                        <a:pt x="50" y="0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32"/>
                        <a:pt x="226" y="32"/>
                        <a:pt x="226" y="32"/>
                      </a:cubicBezTo>
                      <a:cubicBezTo>
                        <a:pt x="216" y="32"/>
                        <a:pt x="208" y="40"/>
                        <a:pt x="208" y="50"/>
                      </a:cubicBezTo>
                      <a:cubicBezTo>
                        <a:pt x="208" y="60"/>
                        <a:pt x="216" y="68"/>
                        <a:pt x="226" y="68"/>
                      </a:cubicBezTo>
                      <a:cubicBezTo>
                        <a:pt x="226" y="276"/>
                        <a:pt x="226" y="276"/>
                        <a:pt x="226" y="276"/>
                      </a:cubicBezTo>
                      <a:cubicBezTo>
                        <a:pt x="50" y="276"/>
                        <a:pt x="50" y="276"/>
                        <a:pt x="50" y="276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60" y="68"/>
                        <a:pt x="68" y="60"/>
                        <a:pt x="68" y="50"/>
                      </a:cubicBezTo>
                      <a:cubicBezTo>
                        <a:pt x="68" y="40"/>
                        <a:pt x="60" y="32"/>
                        <a:pt x="50" y="32"/>
                      </a:cubicBezTo>
                      <a:lnTo>
                        <a:pt x="50" y="0"/>
                      </a:lnTo>
                      <a:close/>
                      <a:moveTo>
                        <a:pt x="48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40" y="32"/>
                        <a:pt x="32" y="40"/>
                        <a:pt x="32" y="50"/>
                      </a:cubicBezTo>
                      <a:cubicBezTo>
                        <a:pt x="32" y="60"/>
                        <a:pt x="40" y="68"/>
                        <a:pt x="50" y="68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50" y="276"/>
                        <a:pt x="50" y="276"/>
                        <a:pt x="50" y="276"/>
                      </a:cubicBezTo>
                      <a:cubicBezTo>
                        <a:pt x="48" y="276"/>
                        <a:pt x="48" y="276"/>
                        <a:pt x="48" y="276"/>
                      </a:cubicBezTo>
                      <a:cubicBezTo>
                        <a:pt x="21" y="276"/>
                        <a:pt x="0" y="255"/>
                        <a:pt x="0" y="22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22"/>
                        <a:pt x="21" y="0"/>
                        <a:pt x="4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68"/>
                <p:cNvSpPr>
                  <a:spLocks noEditPoints="1"/>
                </p:cNvSpPr>
                <p:nvPr/>
              </p:nvSpPr>
              <p:spPr bwMode="auto">
                <a:xfrm>
                  <a:off x="11153776" y="2268538"/>
                  <a:ext cx="460375" cy="136525"/>
                </a:xfrm>
                <a:custGeom>
                  <a:avLst/>
                  <a:gdLst>
                    <a:gd name="T0" fmla="*/ 226 w 276"/>
                    <a:gd name="T1" fmla="*/ 0 h 81"/>
                    <a:gd name="T2" fmla="*/ 228 w 276"/>
                    <a:gd name="T3" fmla="*/ 0 h 81"/>
                    <a:gd name="T4" fmla="*/ 276 w 276"/>
                    <a:gd name="T5" fmla="*/ 48 h 81"/>
                    <a:gd name="T6" fmla="*/ 276 w 276"/>
                    <a:gd name="T7" fmla="*/ 81 h 81"/>
                    <a:gd name="T8" fmla="*/ 226 w 276"/>
                    <a:gd name="T9" fmla="*/ 81 h 81"/>
                    <a:gd name="T10" fmla="*/ 226 w 276"/>
                    <a:gd name="T11" fmla="*/ 68 h 81"/>
                    <a:gd name="T12" fmla="*/ 226 w 276"/>
                    <a:gd name="T13" fmla="*/ 68 h 81"/>
                    <a:gd name="T14" fmla="*/ 244 w 276"/>
                    <a:gd name="T15" fmla="*/ 50 h 81"/>
                    <a:gd name="T16" fmla="*/ 226 w 276"/>
                    <a:gd name="T17" fmla="*/ 32 h 81"/>
                    <a:gd name="T18" fmla="*/ 226 w 276"/>
                    <a:gd name="T19" fmla="*/ 32 h 81"/>
                    <a:gd name="T20" fmla="*/ 226 w 276"/>
                    <a:gd name="T21" fmla="*/ 0 h 81"/>
                    <a:gd name="T22" fmla="*/ 50 w 276"/>
                    <a:gd name="T23" fmla="*/ 0 h 81"/>
                    <a:gd name="T24" fmla="*/ 226 w 276"/>
                    <a:gd name="T25" fmla="*/ 0 h 81"/>
                    <a:gd name="T26" fmla="*/ 226 w 276"/>
                    <a:gd name="T27" fmla="*/ 32 h 81"/>
                    <a:gd name="T28" fmla="*/ 208 w 276"/>
                    <a:gd name="T29" fmla="*/ 50 h 81"/>
                    <a:gd name="T30" fmla="*/ 226 w 276"/>
                    <a:gd name="T31" fmla="*/ 68 h 81"/>
                    <a:gd name="T32" fmla="*/ 226 w 276"/>
                    <a:gd name="T33" fmla="*/ 81 h 81"/>
                    <a:gd name="T34" fmla="*/ 50 w 276"/>
                    <a:gd name="T35" fmla="*/ 81 h 81"/>
                    <a:gd name="T36" fmla="*/ 50 w 276"/>
                    <a:gd name="T37" fmla="*/ 68 h 81"/>
                    <a:gd name="T38" fmla="*/ 68 w 276"/>
                    <a:gd name="T39" fmla="*/ 50 h 81"/>
                    <a:gd name="T40" fmla="*/ 50 w 276"/>
                    <a:gd name="T41" fmla="*/ 32 h 81"/>
                    <a:gd name="T42" fmla="*/ 50 w 276"/>
                    <a:gd name="T43" fmla="*/ 0 h 81"/>
                    <a:gd name="T44" fmla="*/ 48 w 276"/>
                    <a:gd name="T45" fmla="*/ 0 h 81"/>
                    <a:gd name="T46" fmla="*/ 50 w 276"/>
                    <a:gd name="T47" fmla="*/ 0 h 81"/>
                    <a:gd name="T48" fmla="*/ 50 w 276"/>
                    <a:gd name="T49" fmla="*/ 32 h 81"/>
                    <a:gd name="T50" fmla="*/ 50 w 276"/>
                    <a:gd name="T51" fmla="*/ 32 h 81"/>
                    <a:gd name="T52" fmla="*/ 32 w 276"/>
                    <a:gd name="T53" fmla="*/ 50 h 81"/>
                    <a:gd name="T54" fmla="*/ 50 w 276"/>
                    <a:gd name="T55" fmla="*/ 68 h 81"/>
                    <a:gd name="T56" fmla="*/ 50 w 276"/>
                    <a:gd name="T57" fmla="*/ 68 h 81"/>
                    <a:gd name="T58" fmla="*/ 50 w 276"/>
                    <a:gd name="T59" fmla="*/ 81 h 81"/>
                    <a:gd name="T60" fmla="*/ 0 w 276"/>
                    <a:gd name="T61" fmla="*/ 81 h 81"/>
                    <a:gd name="T62" fmla="*/ 0 w 276"/>
                    <a:gd name="T63" fmla="*/ 48 h 81"/>
                    <a:gd name="T64" fmla="*/ 48 w 276"/>
                    <a:gd name="T65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6" h="81">
                      <a:moveTo>
                        <a:pt x="226" y="0"/>
                      </a:moveTo>
                      <a:cubicBezTo>
                        <a:pt x="228" y="0"/>
                        <a:pt x="228" y="0"/>
                        <a:pt x="228" y="0"/>
                      </a:cubicBezTo>
                      <a:cubicBezTo>
                        <a:pt x="255" y="0"/>
                        <a:pt x="276" y="22"/>
                        <a:pt x="276" y="48"/>
                      </a:cubicBezTo>
                      <a:cubicBezTo>
                        <a:pt x="276" y="81"/>
                        <a:pt x="276" y="81"/>
                        <a:pt x="276" y="81"/>
                      </a:cubicBezTo>
                      <a:cubicBezTo>
                        <a:pt x="226" y="81"/>
                        <a:pt x="226" y="81"/>
                        <a:pt x="226" y="81"/>
                      </a:cubicBezTo>
                      <a:cubicBezTo>
                        <a:pt x="226" y="68"/>
                        <a:pt x="226" y="68"/>
                        <a:pt x="226" y="68"/>
                      </a:cubicBezTo>
                      <a:cubicBezTo>
                        <a:pt x="226" y="68"/>
                        <a:pt x="226" y="68"/>
                        <a:pt x="226" y="68"/>
                      </a:cubicBezTo>
                      <a:cubicBezTo>
                        <a:pt x="236" y="68"/>
                        <a:pt x="244" y="60"/>
                        <a:pt x="244" y="50"/>
                      </a:cubicBezTo>
                      <a:cubicBezTo>
                        <a:pt x="244" y="40"/>
                        <a:pt x="236" y="32"/>
                        <a:pt x="226" y="32"/>
                      </a:cubicBezTo>
                      <a:cubicBezTo>
                        <a:pt x="226" y="32"/>
                        <a:pt x="226" y="32"/>
                        <a:pt x="226" y="32"/>
                      </a:cubicBezTo>
                      <a:lnTo>
                        <a:pt x="226" y="0"/>
                      </a:lnTo>
                      <a:close/>
                      <a:moveTo>
                        <a:pt x="50" y="0"/>
                      </a:move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32"/>
                        <a:pt x="226" y="32"/>
                        <a:pt x="226" y="32"/>
                      </a:cubicBezTo>
                      <a:cubicBezTo>
                        <a:pt x="216" y="32"/>
                        <a:pt x="208" y="40"/>
                        <a:pt x="208" y="50"/>
                      </a:cubicBezTo>
                      <a:cubicBezTo>
                        <a:pt x="208" y="60"/>
                        <a:pt x="216" y="68"/>
                        <a:pt x="226" y="68"/>
                      </a:cubicBezTo>
                      <a:cubicBezTo>
                        <a:pt x="226" y="81"/>
                        <a:pt x="226" y="81"/>
                        <a:pt x="226" y="81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60" y="68"/>
                        <a:pt x="68" y="60"/>
                        <a:pt x="68" y="50"/>
                      </a:cubicBezTo>
                      <a:cubicBezTo>
                        <a:pt x="68" y="40"/>
                        <a:pt x="60" y="32"/>
                        <a:pt x="50" y="32"/>
                      </a:cubicBezTo>
                      <a:lnTo>
                        <a:pt x="50" y="0"/>
                      </a:lnTo>
                      <a:close/>
                      <a:moveTo>
                        <a:pt x="48" y="0"/>
                      </a:move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40" y="32"/>
                        <a:pt x="32" y="40"/>
                        <a:pt x="32" y="50"/>
                      </a:cubicBezTo>
                      <a:cubicBezTo>
                        <a:pt x="32" y="60"/>
                        <a:pt x="40" y="68"/>
                        <a:pt x="50" y="68"/>
                      </a:cubicBezTo>
                      <a:cubicBezTo>
                        <a:pt x="50" y="68"/>
                        <a:pt x="50" y="68"/>
                        <a:pt x="50" y="68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22"/>
                        <a:pt x="21" y="0"/>
                        <a:pt x="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69"/>
                <p:cNvSpPr/>
                <p:nvPr/>
              </p:nvSpPr>
              <p:spPr bwMode="auto">
                <a:xfrm>
                  <a:off x="11225213" y="2247901"/>
                  <a:ext cx="23813" cy="104775"/>
                </a:xfrm>
                <a:custGeom>
                  <a:avLst/>
                  <a:gdLst>
                    <a:gd name="T0" fmla="*/ 7 w 14"/>
                    <a:gd name="T1" fmla="*/ 0 h 63"/>
                    <a:gd name="T2" fmla="*/ 7 w 14"/>
                    <a:gd name="T3" fmla="*/ 0 h 63"/>
                    <a:gd name="T4" fmla="*/ 14 w 14"/>
                    <a:gd name="T5" fmla="*/ 7 h 63"/>
                    <a:gd name="T6" fmla="*/ 14 w 14"/>
                    <a:gd name="T7" fmla="*/ 56 h 63"/>
                    <a:gd name="T8" fmla="*/ 7 w 14"/>
                    <a:gd name="T9" fmla="*/ 63 h 63"/>
                    <a:gd name="T10" fmla="*/ 7 w 14"/>
                    <a:gd name="T11" fmla="*/ 63 h 63"/>
                    <a:gd name="T12" fmla="*/ 0 w 14"/>
                    <a:gd name="T13" fmla="*/ 56 h 63"/>
                    <a:gd name="T14" fmla="*/ 0 w 14"/>
                    <a:gd name="T15" fmla="*/ 7 h 63"/>
                    <a:gd name="T16" fmla="*/ 7 w 1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3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60"/>
                        <a:pt x="11" y="63"/>
                        <a:pt x="7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3" y="63"/>
                        <a:pt x="0" y="60"/>
                        <a:pt x="0" y="5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0"/>
                <p:cNvSpPr/>
                <p:nvPr/>
              </p:nvSpPr>
              <p:spPr bwMode="auto">
                <a:xfrm>
                  <a:off x="11518901" y="2247901"/>
                  <a:ext cx="23813" cy="104775"/>
                </a:xfrm>
                <a:custGeom>
                  <a:avLst/>
                  <a:gdLst>
                    <a:gd name="T0" fmla="*/ 7 w 14"/>
                    <a:gd name="T1" fmla="*/ 0 h 63"/>
                    <a:gd name="T2" fmla="*/ 7 w 14"/>
                    <a:gd name="T3" fmla="*/ 0 h 63"/>
                    <a:gd name="T4" fmla="*/ 14 w 14"/>
                    <a:gd name="T5" fmla="*/ 7 h 63"/>
                    <a:gd name="T6" fmla="*/ 14 w 14"/>
                    <a:gd name="T7" fmla="*/ 56 h 63"/>
                    <a:gd name="T8" fmla="*/ 7 w 14"/>
                    <a:gd name="T9" fmla="*/ 63 h 63"/>
                    <a:gd name="T10" fmla="*/ 7 w 14"/>
                    <a:gd name="T11" fmla="*/ 63 h 63"/>
                    <a:gd name="T12" fmla="*/ 0 w 14"/>
                    <a:gd name="T13" fmla="*/ 56 h 63"/>
                    <a:gd name="T14" fmla="*/ 0 w 14"/>
                    <a:gd name="T15" fmla="*/ 7 h 63"/>
                    <a:gd name="T16" fmla="*/ 7 w 1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63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60"/>
                        <a:pt x="11" y="63"/>
                        <a:pt x="7" y="63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3" y="63"/>
                        <a:pt x="0" y="60"/>
                        <a:pt x="0" y="5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1"/>
                <p:cNvSpPr/>
                <p:nvPr/>
              </p:nvSpPr>
              <p:spPr bwMode="auto">
                <a:xfrm>
                  <a:off x="11233151" y="2459038"/>
                  <a:ext cx="95250" cy="219075"/>
                </a:xfrm>
                <a:custGeom>
                  <a:avLst/>
                  <a:gdLst>
                    <a:gd name="T0" fmla="*/ 57 w 57"/>
                    <a:gd name="T1" fmla="*/ 131 h 131"/>
                    <a:gd name="T2" fmla="*/ 32 w 57"/>
                    <a:gd name="T3" fmla="*/ 131 h 131"/>
                    <a:gd name="T4" fmla="*/ 32 w 57"/>
                    <a:gd name="T5" fmla="*/ 37 h 131"/>
                    <a:gd name="T6" fmla="*/ 0 w 57"/>
                    <a:gd name="T7" fmla="*/ 56 h 131"/>
                    <a:gd name="T8" fmla="*/ 0 w 57"/>
                    <a:gd name="T9" fmla="*/ 33 h 131"/>
                    <a:gd name="T10" fmla="*/ 21 w 57"/>
                    <a:gd name="T11" fmla="*/ 21 h 131"/>
                    <a:gd name="T12" fmla="*/ 37 w 57"/>
                    <a:gd name="T13" fmla="*/ 0 h 131"/>
                    <a:gd name="T14" fmla="*/ 57 w 57"/>
                    <a:gd name="T15" fmla="*/ 0 h 131"/>
                    <a:gd name="T16" fmla="*/ 57 w 57"/>
                    <a:gd name="T17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7" h="131">
                      <a:moveTo>
                        <a:pt x="57" y="131"/>
                      </a:moveTo>
                      <a:cubicBezTo>
                        <a:pt x="32" y="131"/>
                        <a:pt x="32" y="131"/>
                        <a:pt x="32" y="131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3" y="45"/>
                        <a:pt x="12" y="52"/>
                        <a:pt x="0" y="56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6" y="31"/>
                        <a:pt x="14" y="27"/>
                        <a:pt x="21" y="21"/>
                      </a:cubicBezTo>
                      <a:cubicBezTo>
                        <a:pt x="29" y="15"/>
                        <a:pt x="34" y="8"/>
                        <a:pt x="3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lnTo>
                        <a:pt x="57" y="13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2"/>
                <p:cNvSpPr/>
                <p:nvPr/>
              </p:nvSpPr>
              <p:spPr bwMode="auto">
                <a:xfrm>
                  <a:off x="11391901" y="2462213"/>
                  <a:ext cx="146050" cy="219075"/>
                </a:xfrm>
                <a:custGeom>
                  <a:avLst/>
                  <a:gdLst>
                    <a:gd name="T0" fmla="*/ 0 w 87"/>
                    <a:gd name="T1" fmla="*/ 95 h 131"/>
                    <a:gd name="T2" fmla="*/ 24 w 87"/>
                    <a:gd name="T3" fmla="*/ 93 h 131"/>
                    <a:gd name="T4" fmla="*/ 31 w 87"/>
                    <a:gd name="T5" fmla="*/ 106 h 131"/>
                    <a:gd name="T6" fmla="*/ 43 w 87"/>
                    <a:gd name="T7" fmla="*/ 111 h 131"/>
                    <a:gd name="T8" fmla="*/ 56 w 87"/>
                    <a:gd name="T9" fmla="*/ 105 h 131"/>
                    <a:gd name="T10" fmla="*/ 61 w 87"/>
                    <a:gd name="T11" fmla="*/ 85 h 131"/>
                    <a:gd name="T12" fmla="*/ 56 w 87"/>
                    <a:gd name="T13" fmla="*/ 68 h 131"/>
                    <a:gd name="T14" fmla="*/ 42 w 87"/>
                    <a:gd name="T15" fmla="*/ 62 h 131"/>
                    <a:gd name="T16" fmla="*/ 23 w 87"/>
                    <a:gd name="T17" fmla="*/ 71 h 131"/>
                    <a:gd name="T18" fmla="*/ 3 w 87"/>
                    <a:gd name="T19" fmla="*/ 68 h 131"/>
                    <a:gd name="T20" fmla="*/ 15 w 87"/>
                    <a:gd name="T21" fmla="*/ 0 h 131"/>
                    <a:gd name="T22" fmla="*/ 81 w 87"/>
                    <a:gd name="T23" fmla="*/ 0 h 131"/>
                    <a:gd name="T24" fmla="*/ 81 w 87"/>
                    <a:gd name="T25" fmla="*/ 24 h 131"/>
                    <a:gd name="T26" fmla="*/ 34 w 87"/>
                    <a:gd name="T27" fmla="*/ 24 h 131"/>
                    <a:gd name="T28" fmla="*/ 30 w 87"/>
                    <a:gd name="T29" fmla="*/ 46 h 131"/>
                    <a:gd name="T30" fmla="*/ 47 w 87"/>
                    <a:gd name="T31" fmla="*/ 42 h 131"/>
                    <a:gd name="T32" fmla="*/ 76 w 87"/>
                    <a:gd name="T33" fmla="*/ 54 h 131"/>
                    <a:gd name="T34" fmla="*/ 87 w 87"/>
                    <a:gd name="T35" fmla="*/ 85 h 131"/>
                    <a:gd name="T36" fmla="*/ 78 w 87"/>
                    <a:gd name="T37" fmla="*/ 114 h 131"/>
                    <a:gd name="T38" fmla="*/ 43 w 87"/>
                    <a:gd name="T39" fmla="*/ 131 h 131"/>
                    <a:gd name="T40" fmla="*/ 13 w 87"/>
                    <a:gd name="T41" fmla="*/ 121 h 131"/>
                    <a:gd name="T42" fmla="*/ 0 w 87"/>
                    <a:gd name="T43" fmla="*/ 95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7" h="131">
                      <a:moveTo>
                        <a:pt x="0" y="95"/>
                      </a:moveTo>
                      <a:cubicBezTo>
                        <a:pt x="24" y="93"/>
                        <a:pt x="24" y="93"/>
                        <a:pt x="24" y="93"/>
                      </a:cubicBezTo>
                      <a:cubicBezTo>
                        <a:pt x="25" y="98"/>
                        <a:pt x="27" y="103"/>
                        <a:pt x="31" y="106"/>
                      </a:cubicBezTo>
                      <a:cubicBezTo>
                        <a:pt x="34" y="109"/>
                        <a:pt x="38" y="111"/>
                        <a:pt x="43" y="111"/>
                      </a:cubicBezTo>
                      <a:cubicBezTo>
                        <a:pt x="48" y="111"/>
                        <a:pt x="52" y="109"/>
                        <a:pt x="56" y="105"/>
                      </a:cubicBezTo>
                      <a:cubicBezTo>
                        <a:pt x="60" y="100"/>
                        <a:pt x="61" y="94"/>
                        <a:pt x="61" y="85"/>
                      </a:cubicBezTo>
                      <a:cubicBezTo>
                        <a:pt x="61" y="78"/>
                        <a:pt x="60" y="72"/>
                        <a:pt x="56" y="68"/>
                      </a:cubicBezTo>
                      <a:cubicBezTo>
                        <a:pt x="52" y="64"/>
                        <a:pt x="48" y="62"/>
                        <a:pt x="42" y="62"/>
                      </a:cubicBezTo>
                      <a:cubicBezTo>
                        <a:pt x="35" y="62"/>
                        <a:pt x="29" y="65"/>
                        <a:pt x="23" y="71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6" y="43"/>
                        <a:pt x="42" y="42"/>
                        <a:pt x="47" y="42"/>
                      </a:cubicBezTo>
                      <a:cubicBezTo>
                        <a:pt x="58" y="42"/>
                        <a:pt x="68" y="46"/>
                        <a:pt x="76" y="54"/>
                      </a:cubicBezTo>
                      <a:cubicBezTo>
                        <a:pt x="83" y="62"/>
                        <a:pt x="87" y="72"/>
                        <a:pt x="87" y="85"/>
                      </a:cubicBezTo>
                      <a:cubicBezTo>
                        <a:pt x="87" y="96"/>
                        <a:pt x="84" y="105"/>
                        <a:pt x="78" y="114"/>
                      </a:cubicBezTo>
                      <a:cubicBezTo>
                        <a:pt x="69" y="125"/>
                        <a:pt x="58" y="131"/>
                        <a:pt x="43" y="131"/>
                      </a:cubicBezTo>
                      <a:cubicBezTo>
                        <a:pt x="31" y="131"/>
                        <a:pt x="21" y="128"/>
                        <a:pt x="13" y="121"/>
                      </a:cubicBezTo>
                      <a:cubicBezTo>
                        <a:pt x="6" y="115"/>
                        <a:pt x="1" y="106"/>
                        <a:pt x="0" y="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Oval 73"/>
              <p:cNvSpPr>
                <a:spLocks noChangeArrowheads="1"/>
              </p:cNvSpPr>
              <p:nvPr/>
            </p:nvSpPr>
            <p:spPr bwMode="auto">
              <a:xfrm>
                <a:off x="7770813" y="3444876"/>
                <a:ext cx="468313" cy="4667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50" name="Oval 86"/>
              <p:cNvSpPr>
                <a:spLocks noChangeArrowheads="1"/>
              </p:cNvSpPr>
              <p:nvPr/>
            </p:nvSpPr>
            <p:spPr bwMode="auto">
              <a:xfrm>
                <a:off x="9164638" y="1776413"/>
                <a:ext cx="388938" cy="38893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grpSp>
            <p:nvGrpSpPr>
              <p:cNvPr id="51" name="Group 168"/>
              <p:cNvGrpSpPr/>
              <p:nvPr/>
            </p:nvGrpSpPr>
            <p:grpSpPr>
              <a:xfrm>
                <a:off x="9199563" y="1843088"/>
                <a:ext cx="319088" cy="255588"/>
                <a:chOff x="9199563" y="1843088"/>
                <a:chExt cx="319088" cy="255588"/>
              </a:xfrm>
            </p:grpSpPr>
            <p:sp>
              <p:nvSpPr>
                <p:cNvPr id="139" name="Freeform 87"/>
                <p:cNvSpPr>
                  <a:spLocks noEditPoints="1"/>
                </p:cNvSpPr>
                <p:nvPr/>
              </p:nvSpPr>
              <p:spPr bwMode="auto">
                <a:xfrm>
                  <a:off x="9199563" y="1955801"/>
                  <a:ext cx="319088" cy="33338"/>
                </a:xfrm>
                <a:custGeom>
                  <a:avLst/>
                  <a:gdLst>
                    <a:gd name="T0" fmla="*/ 167 w 191"/>
                    <a:gd name="T1" fmla="*/ 20 h 20"/>
                    <a:gd name="T2" fmla="*/ 173 w 191"/>
                    <a:gd name="T3" fmla="*/ 20 h 20"/>
                    <a:gd name="T4" fmla="*/ 173 w 191"/>
                    <a:gd name="T5" fmla="*/ 0 h 20"/>
                    <a:gd name="T6" fmla="*/ 167 w 191"/>
                    <a:gd name="T7" fmla="*/ 0 h 20"/>
                    <a:gd name="T8" fmla="*/ 167 w 191"/>
                    <a:gd name="T9" fmla="*/ 2 h 20"/>
                    <a:gd name="T10" fmla="*/ 167 w 191"/>
                    <a:gd name="T11" fmla="*/ 2 h 20"/>
                    <a:gd name="T12" fmla="*/ 175 w 191"/>
                    <a:gd name="T13" fmla="*/ 10 h 20"/>
                    <a:gd name="T14" fmla="*/ 167 w 191"/>
                    <a:gd name="T15" fmla="*/ 18 h 20"/>
                    <a:gd name="T16" fmla="*/ 167 w 191"/>
                    <a:gd name="T17" fmla="*/ 18 h 20"/>
                    <a:gd name="T18" fmla="*/ 167 w 191"/>
                    <a:gd name="T19" fmla="*/ 20 h 20"/>
                    <a:gd name="T20" fmla="*/ 24 w 191"/>
                    <a:gd name="T21" fmla="*/ 20 h 20"/>
                    <a:gd name="T22" fmla="*/ 167 w 191"/>
                    <a:gd name="T23" fmla="*/ 20 h 20"/>
                    <a:gd name="T24" fmla="*/ 167 w 191"/>
                    <a:gd name="T25" fmla="*/ 18 h 20"/>
                    <a:gd name="T26" fmla="*/ 159 w 191"/>
                    <a:gd name="T27" fmla="*/ 10 h 20"/>
                    <a:gd name="T28" fmla="*/ 167 w 191"/>
                    <a:gd name="T29" fmla="*/ 2 h 20"/>
                    <a:gd name="T30" fmla="*/ 167 w 191"/>
                    <a:gd name="T31" fmla="*/ 0 h 20"/>
                    <a:gd name="T32" fmla="*/ 24 w 191"/>
                    <a:gd name="T33" fmla="*/ 0 h 20"/>
                    <a:gd name="T34" fmla="*/ 24 w 191"/>
                    <a:gd name="T35" fmla="*/ 2 h 20"/>
                    <a:gd name="T36" fmla="*/ 32 w 191"/>
                    <a:gd name="T37" fmla="*/ 10 h 20"/>
                    <a:gd name="T38" fmla="*/ 24 w 191"/>
                    <a:gd name="T39" fmla="*/ 18 h 20"/>
                    <a:gd name="T40" fmla="*/ 24 w 191"/>
                    <a:gd name="T41" fmla="*/ 20 h 20"/>
                    <a:gd name="T42" fmla="*/ 18 w 191"/>
                    <a:gd name="T43" fmla="*/ 20 h 20"/>
                    <a:gd name="T44" fmla="*/ 24 w 191"/>
                    <a:gd name="T45" fmla="*/ 20 h 20"/>
                    <a:gd name="T46" fmla="*/ 24 w 191"/>
                    <a:gd name="T47" fmla="*/ 18 h 20"/>
                    <a:gd name="T48" fmla="*/ 24 w 191"/>
                    <a:gd name="T49" fmla="*/ 18 h 20"/>
                    <a:gd name="T50" fmla="*/ 16 w 191"/>
                    <a:gd name="T51" fmla="*/ 10 h 20"/>
                    <a:gd name="T52" fmla="*/ 24 w 191"/>
                    <a:gd name="T53" fmla="*/ 2 h 20"/>
                    <a:gd name="T54" fmla="*/ 24 w 191"/>
                    <a:gd name="T55" fmla="*/ 2 h 20"/>
                    <a:gd name="T56" fmla="*/ 24 w 191"/>
                    <a:gd name="T57" fmla="*/ 0 h 20"/>
                    <a:gd name="T58" fmla="*/ 18 w 191"/>
                    <a:gd name="T59" fmla="*/ 0 h 20"/>
                    <a:gd name="T60" fmla="*/ 18 w 191"/>
                    <a:gd name="T6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1" h="20">
                      <a:moveTo>
                        <a:pt x="167" y="20"/>
                      </a:moveTo>
                      <a:cubicBezTo>
                        <a:pt x="173" y="20"/>
                        <a:pt x="173" y="20"/>
                        <a:pt x="173" y="20"/>
                      </a:cubicBezTo>
                      <a:cubicBezTo>
                        <a:pt x="190" y="20"/>
                        <a:pt x="191" y="0"/>
                        <a:pt x="173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7" y="2"/>
                        <a:pt x="167" y="2"/>
                        <a:pt x="167" y="2"/>
                      </a:cubicBezTo>
                      <a:cubicBezTo>
                        <a:pt x="167" y="2"/>
                        <a:pt x="167" y="2"/>
                        <a:pt x="167" y="2"/>
                      </a:cubicBezTo>
                      <a:cubicBezTo>
                        <a:pt x="172" y="2"/>
                        <a:pt x="175" y="5"/>
                        <a:pt x="175" y="10"/>
                      </a:cubicBezTo>
                      <a:cubicBezTo>
                        <a:pt x="175" y="15"/>
                        <a:pt x="172" y="18"/>
                        <a:pt x="167" y="18"/>
                      </a:cubicBezTo>
                      <a:cubicBezTo>
                        <a:pt x="167" y="18"/>
                        <a:pt x="167" y="18"/>
                        <a:pt x="167" y="18"/>
                      </a:cubicBezTo>
                      <a:lnTo>
                        <a:pt x="167" y="20"/>
                      </a:lnTo>
                      <a:close/>
                      <a:moveTo>
                        <a:pt x="24" y="20"/>
                      </a:moveTo>
                      <a:cubicBezTo>
                        <a:pt x="167" y="20"/>
                        <a:pt x="167" y="20"/>
                        <a:pt x="167" y="20"/>
                      </a:cubicBezTo>
                      <a:cubicBezTo>
                        <a:pt x="167" y="18"/>
                        <a:pt x="167" y="18"/>
                        <a:pt x="167" y="18"/>
                      </a:cubicBezTo>
                      <a:cubicBezTo>
                        <a:pt x="162" y="18"/>
                        <a:pt x="159" y="15"/>
                        <a:pt x="159" y="10"/>
                      </a:cubicBezTo>
                      <a:cubicBezTo>
                        <a:pt x="159" y="5"/>
                        <a:pt x="162" y="2"/>
                        <a:pt x="167" y="2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19" y="0"/>
                        <a:pt x="72" y="0"/>
                        <a:pt x="24" y="0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9" y="2"/>
                        <a:pt x="32" y="5"/>
                        <a:pt x="32" y="10"/>
                      </a:cubicBezTo>
                      <a:cubicBezTo>
                        <a:pt x="32" y="15"/>
                        <a:pt x="29" y="18"/>
                        <a:pt x="24" y="18"/>
                      </a:cubicBezTo>
                      <a:lnTo>
                        <a:pt x="24" y="20"/>
                      </a:lnTo>
                      <a:close/>
                      <a:moveTo>
                        <a:pt x="18" y="20"/>
                      </a:move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16" y="15"/>
                        <a:pt x="16" y="10"/>
                      </a:cubicBezTo>
                      <a:cubicBezTo>
                        <a:pt x="16" y="5"/>
                        <a:pt x="20" y="2"/>
                        <a:pt x="24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1" y="20"/>
                        <a:pt x="18" y="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Oval 88"/>
                <p:cNvSpPr>
                  <a:spLocks noChangeArrowheads="1"/>
                </p:cNvSpPr>
                <p:nvPr/>
              </p:nvSpPr>
              <p:spPr bwMode="auto">
                <a:xfrm>
                  <a:off x="9363076" y="1843088"/>
                  <a:ext cx="28575" cy="285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89"/>
                <p:cNvSpPr/>
                <p:nvPr/>
              </p:nvSpPr>
              <p:spPr bwMode="auto">
                <a:xfrm>
                  <a:off x="9377363" y="1860551"/>
                  <a:ext cx="107950" cy="117475"/>
                </a:xfrm>
                <a:custGeom>
                  <a:avLst/>
                  <a:gdLst>
                    <a:gd name="T0" fmla="*/ 63 w 64"/>
                    <a:gd name="T1" fmla="*/ 65 h 71"/>
                    <a:gd name="T2" fmla="*/ 7 w 64"/>
                    <a:gd name="T3" fmla="*/ 2 h 71"/>
                    <a:gd name="T4" fmla="*/ 2 w 64"/>
                    <a:gd name="T5" fmla="*/ 2 h 71"/>
                    <a:gd name="T6" fmla="*/ 2 w 64"/>
                    <a:gd name="T7" fmla="*/ 2 h 71"/>
                    <a:gd name="T8" fmla="*/ 2 w 64"/>
                    <a:gd name="T9" fmla="*/ 7 h 71"/>
                    <a:gd name="T10" fmla="*/ 58 w 64"/>
                    <a:gd name="T11" fmla="*/ 70 h 71"/>
                    <a:gd name="T12" fmla="*/ 63 w 64"/>
                    <a:gd name="T13" fmla="*/ 70 h 71"/>
                    <a:gd name="T14" fmla="*/ 63 w 64"/>
                    <a:gd name="T15" fmla="*/ 70 h 71"/>
                    <a:gd name="T16" fmla="*/ 63 w 64"/>
                    <a:gd name="T17" fmla="*/ 6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71">
                      <a:moveTo>
                        <a:pt x="63" y="65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1"/>
                        <a:pt x="3" y="0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0" y="5"/>
                        <a:pt x="2" y="7"/>
                      </a:cubicBezTo>
                      <a:cubicBezTo>
                        <a:pt x="58" y="70"/>
                        <a:pt x="58" y="70"/>
                        <a:pt x="58" y="70"/>
                      </a:cubicBezTo>
                      <a:cubicBezTo>
                        <a:pt x="59" y="71"/>
                        <a:pt x="61" y="71"/>
                        <a:pt x="63" y="70"/>
                      </a:cubicBezTo>
                      <a:cubicBezTo>
                        <a:pt x="63" y="70"/>
                        <a:pt x="63" y="70"/>
                        <a:pt x="63" y="70"/>
                      </a:cubicBezTo>
                      <a:cubicBezTo>
                        <a:pt x="64" y="69"/>
                        <a:pt x="64" y="66"/>
                        <a:pt x="63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Oval 90"/>
                <p:cNvSpPr>
                  <a:spLocks noChangeArrowheads="1"/>
                </p:cNvSpPr>
                <p:nvPr/>
              </p:nvSpPr>
              <p:spPr bwMode="auto">
                <a:xfrm>
                  <a:off x="9326563" y="1843088"/>
                  <a:ext cx="28575" cy="285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91"/>
                <p:cNvSpPr/>
                <p:nvPr/>
              </p:nvSpPr>
              <p:spPr bwMode="auto">
                <a:xfrm>
                  <a:off x="9232901" y="1851026"/>
                  <a:ext cx="114300" cy="127000"/>
                </a:xfrm>
                <a:custGeom>
                  <a:avLst/>
                  <a:gdLst>
                    <a:gd name="T0" fmla="*/ 1 w 69"/>
                    <a:gd name="T1" fmla="*/ 70 h 76"/>
                    <a:gd name="T2" fmla="*/ 62 w 69"/>
                    <a:gd name="T3" fmla="*/ 1 h 76"/>
                    <a:gd name="T4" fmla="*/ 67 w 69"/>
                    <a:gd name="T5" fmla="*/ 1 h 76"/>
                    <a:gd name="T6" fmla="*/ 67 w 69"/>
                    <a:gd name="T7" fmla="*/ 1 h 76"/>
                    <a:gd name="T8" fmla="*/ 68 w 69"/>
                    <a:gd name="T9" fmla="*/ 6 h 76"/>
                    <a:gd name="T10" fmla="*/ 6 w 69"/>
                    <a:gd name="T11" fmla="*/ 75 h 76"/>
                    <a:gd name="T12" fmla="*/ 1 w 69"/>
                    <a:gd name="T13" fmla="*/ 75 h 76"/>
                    <a:gd name="T14" fmla="*/ 1 w 69"/>
                    <a:gd name="T15" fmla="*/ 75 h 76"/>
                    <a:gd name="T16" fmla="*/ 1 w 69"/>
                    <a:gd name="T17" fmla="*/ 7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76">
                      <a:moveTo>
                        <a:pt x="1" y="70"/>
                      </a:move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4" y="0"/>
                        <a:pt x="66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9" y="2"/>
                        <a:pt x="69" y="5"/>
                        <a:pt x="68" y="6"/>
                      </a:cubicBezTo>
                      <a:cubicBezTo>
                        <a:pt x="6" y="75"/>
                        <a:pt x="6" y="75"/>
                        <a:pt x="6" y="75"/>
                      </a:cubicBezTo>
                      <a:cubicBezTo>
                        <a:pt x="5" y="76"/>
                        <a:pt x="3" y="76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0" y="74"/>
                        <a:pt x="0" y="71"/>
                        <a:pt x="1" y="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92"/>
                <p:cNvSpPr>
                  <a:spLocks noEditPoints="1"/>
                </p:cNvSpPr>
                <p:nvPr/>
              </p:nvSpPr>
              <p:spPr bwMode="auto">
                <a:xfrm>
                  <a:off x="9231313" y="1998663"/>
                  <a:ext cx="255588" cy="100013"/>
                </a:xfrm>
                <a:custGeom>
                  <a:avLst/>
                  <a:gdLst>
                    <a:gd name="T0" fmla="*/ 153 w 153"/>
                    <a:gd name="T1" fmla="*/ 0 h 60"/>
                    <a:gd name="T2" fmla="*/ 125 w 153"/>
                    <a:gd name="T3" fmla="*/ 60 h 60"/>
                    <a:gd name="T4" fmla="*/ 124 w 153"/>
                    <a:gd name="T5" fmla="*/ 46 h 60"/>
                    <a:gd name="T6" fmla="*/ 130 w 153"/>
                    <a:gd name="T7" fmla="*/ 26 h 60"/>
                    <a:gd name="T8" fmla="*/ 127 w 153"/>
                    <a:gd name="T9" fmla="*/ 5 h 60"/>
                    <a:gd name="T10" fmla="*/ 124 w 153"/>
                    <a:gd name="T11" fmla="*/ 6 h 60"/>
                    <a:gd name="T12" fmla="*/ 101 w 153"/>
                    <a:gd name="T13" fmla="*/ 0 h 60"/>
                    <a:gd name="T14" fmla="*/ 124 w 153"/>
                    <a:gd name="T15" fmla="*/ 6 h 60"/>
                    <a:gd name="T16" fmla="*/ 118 w 153"/>
                    <a:gd name="T17" fmla="*/ 26 h 60"/>
                    <a:gd name="T18" fmla="*/ 121 w 153"/>
                    <a:gd name="T19" fmla="*/ 47 h 60"/>
                    <a:gd name="T20" fmla="*/ 124 w 153"/>
                    <a:gd name="T21" fmla="*/ 46 h 60"/>
                    <a:gd name="T22" fmla="*/ 101 w 153"/>
                    <a:gd name="T23" fmla="*/ 60 h 60"/>
                    <a:gd name="T24" fmla="*/ 105 w 153"/>
                    <a:gd name="T25" fmla="*/ 41 h 60"/>
                    <a:gd name="T26" fmla="*/ 108 w 153"/>
                    <a:gd name="T27" fmla="*/ 11 h 60"/>
                    <a:gd name="T28" fmla="*/ 102 w 153"/>
                    <a:gd name="T29" fmla="*/ 5 h 60"/>
                    <a:gd name="T30" fmla="*/ 101 w 153"/>
                    <a:gd name="T31" fmla="*/ 0 h 60"/>
                    <a:gd name="T32" fmla="*/ 101 w 153"/>
                    <a:gd name="T33" fmla="*/ 0 h 60"/>
                    <a:gd name="T34" fmla="*/ 95 w 153"/>
                    <a:gd name="T35" fmla="*/ 11 h 60"/>
                    <a:gd name="T36" fmla="*/ 93 w 153"/>
                    <a:gd name="T37" fmla="*/ 41 h 60"/>
                    <a:gd name="T38" fmla="*/ 99 w 153"/>
                    <a:gd name="T39" fmla="*/ 47 h 60"/>
                    <a:gd name="T40" fmla="*/ 101 w 153"/>
                    <a:gd name="T41" fmla="*/ 60 h 60"/>
                    <a:gd name="T42" fmla="*/ 77 w 153"/>
                    <a:gd name="T43" fmla="*/ 47 h 60"/>
                    <a:gd name="T44" fmla="*/ 83 w 153"/>
                    <a:gd name="T45" fmla="*/ 26 h 60"/>
                    <a:gd name="T46" fmla="*/ 77 w 153"/>
                    <a:gd name="T47" fmla="*/ 5 h 60"/>
                    <a:gd name="T48" fmla="*/ 77 w 153"/>
                    <a:gd name="T49" fmla="*/ 5 h 60"/>
                    <a:gd name="T50" fmla="*/ 53 w 153"/>
                    <a:gd name="T51" fmla="*/ 0 h 60"/>
                    <a:gd name="T52" fmla="*/ 77 w 153"/>
                    <a:gd name="T53" fmla="*/ 5 h 60"/>
                    <a:gd name="T54" fmla="*/ 70 w 153"/>
                    <a:gd name="T55" fmla="*/ 26 h 60"/>
                    <a:gd name="T56" fmla="*/ 77 w 153"/>
                    <a:gd name="T57" fmla="*/ 47 h 60"/>
                    <a:gd name="T58" fmla="*/ 77 w 153"/>
                    <a:gd name="T59" fmla="*/ 47 h 60"/>
                    <a:gd name="T60" fmla="*/ 53 w 153"/>
                    <a:gd name="T61" fmla="*/ 60 h 60"/>
                    <a:gd name="T62" fmla="*/ 54 w 153"/>
                    <a:gd name="T63" fmla="*/ 47 h 60"/>
                    <a:gd name="T64" fmla="*/ 60 w 153"/>
                    <a:gd name="T65" fmla="*/ 41 h 60"/>
                    <a:gd name="T66" fmla="*/ 58 w 153"/>
                    <a:gd name="T67" fmla="*/ 11 h 60"/>
                    <a:gd name="T68" fmla="*/ 53 w 153"/>
                    <a:gd name="T69" fmla="*/ 0 h 60"/>
                    <a:gd name="T70" fmla="*/ 53 w 153"/>
                    <a:gd name="T71" fmla="*/ 0 h 60"/>
                    <a:gd name="T72" fmla="*/ 52 w 153"/>
                    <a:gd name="T73" fmla="*/ 5 h 60"/>
                    <a:gd name="T74" fmla="*/ 46 w 153"/>
                    <a:gd name="T75" fmla="*/ 11 h 60"/>
                    <a:gd name="T76" fmla="*/ 48 w 153"/>
                    <a:gd name="T77" fmla="*/ 41 h 60"/>
                    <a:gd name="T78" fmla="*/ 53 w 153"/>
                    <a:gd name="T79" fmla="*/ 60 h 60"/>
                    <a:gd name="T80" fmla="*/ 29 w 153"/>
                    <a:gd name="T81" fmla="*/ 46 h 60"/>
                    <a:gd name="T82" fmla="*/ 32 w 153"/>
                    <a:gd name="T83" fmla="*/ 47 h 60"/>
                    <a:gd name="T84" fmla="*/ 35 w 153"/>
                    <a:gd name="T85" fmla="*/ 26 h 60"/>
                    <a:gd name="T86" fmla="*/ 29 w 153"/>
                    <a:gd name="T87" fmla="*/ 6 h 60"/>
                    <a:gd name="T88" fmla="*/ 28 w 153"/>
                    <a:gd name="T89" fmla="*/ 60 h 60"/>
                    <a:gd name="T90" fmla="*/ 0 w 153"/>
                    <a:gd name="T91" fmla="*/ 0 h 60"/>
                    <a:gd name="T92" fmla="*/ 29 w 153"/>
                    <a:gd name="T93" fmla="*/ 6 h 60"/>
                    <a:gd name="T94" fmla="*/ 27 w 153"/>
                    <a:gd name="T95" fmla="*/ 5 h 60"/>
                    <a:gd name="T96" fmla="*/ 23 w 153"/>
                    <a:gd name="T97" fmla="*/ 26 h 60"/>
                    <a:gd name="T98" fmla="*/ 29 w 153"/>
                    <a:gd name="T99" fmla="*/ 46 h 60"/>
                    <a:gd name="T100" fmla="*/ 28 w 153"/>
                    <a:gd name="T101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53" h="60">
                      <a:moveTo>
                        <a:pt x="124" y="0"/>
                      </a:move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45" y="43"/>
                        <a:pt x="145" y="43"/>
                        <a:pt x="145" y="43"/>
                      </a:cubicBezTo>
                      <a:cubicBezTo>
                        <a:pt x="144" y="53"/>
                        <a:pt x="139" y="60"/>
                        <a:pt x="125" y="60"/>
                      </a:cubicBezTo>
                      <a:cubicBezTo>
                        <a:pt x="124" y="60"/>
                        <a:pt x="124" y="60"/>
                        <a:pt x="124" y="60"/>
                      </a:cubicBezTo>
                      <a:cubicBezTo>
                        <a:pt x="124" y="46"/>
                        <a:pt x="124" y="46"/>
                        <a:pt x="124" y="46"/>
                      </a:cubicBezTo>
                      <a:cubicBezTo>
                        <a:pt x="126" y="45"/>
                        <a:pt x="128" y="43"/>
                        <a:pt x="128" y="41"/>
                      </a:cubicBezTo>
                      <a:cubicBezTo>
                        <a:pt x="129" y="36"/>
                        <a:pt x="130" y="31"/>
                        <a:pt x="130" y="26"/>
                      </a:cubicBezTo>
                      <a:cubicBezTo>
                        <a:pt x="131" y="21"/>
                        <a:pt x="132" y="16"/>
                        <a:pt x="132" y="11"/>
                      </a:cubicBezTo>
                      <a:cubicBezTo>
                        <a:pt x="133" y="8"/>
                        <a:pt x="130" y="5"/>
                        <a:pt x="127" y="5"/>
                      </a:cubicBezTo>
                      <a:cubicBezTo>
                        <a:pt x="127" y="5"/>
                        <a:pt x="127" y="5"/>
                        <a:pt x="127" y="5"/>
                      </a:cubicBezTo>
                      <a:cubicBezTo>
                        <a:pt x="126" y="5"/>
                        <a:pt x="125" y="5"/>
                        <a:pt x="124" y="6"/>
                      </a:cubicBezTo>
                      <a:lnTo>
                        <a:pt x="124" y="0"/>
                      </a:lnTo>
                      <a:close/>
                      <a:moveTo>
                        <a:pt x="101" y="0"/>
                      </a:move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4" y="6"/>
                        <a:pt x="124" y="6"/>
                        <a:pt x="124" y="6"/>
                      </a:cubicBezTo>
                      <a:cubicBezTo>
                        <a:pt x="122" y="7"/>
                        <a:pt x="120" y="9"/>
                        <a:pt x="119" y="11"/>
                      </a:cubicBezTo>
                      <a:cubicBezTo>
                        <a:pt x="119" y="16"/>
                        <a:pt x="118" y="21"/>
                        <a:pt x="118" y="26"/>
                      </a:cubicBezTo>
                      <a:cubicBezTo>
                        <a:pt x="117" y="31"/>
                        <a:pt x="117" y="36"/>
                        <a:pt x="116" y="41"/>
                      </a:cubicBezTo>
                      <a:cubicBezTo>
                        <a:pt x="116" y="44"/>
                        <a:pt x="118" y="47"/>
                        <a:pt x="121" y="47"/>
                      </a:cubicBezTo>
                      <a:cubicBezTo>
                        <a:pt x="121" y="47"/>
                        <a:pt x="121" y="47"/>
                        <a:pt x="121" y="47"/>
                      </a:cubicBezTo>
                      <a:cubicBezTo>
                        <a:pt x="122" y="47"/>
                        <a:pt x="123" y="47"/>
                        <a:pt x="124" y="46"/>
                      </a:cubicBezTo>
                      <a:cubicBezTo>
                        <a:pt x="124" y="60"/>
                        <a:pt x="124" y="60"/>
                        <a:pt x="124" y="60"/>
                      </a:cubicBezTo>
                      <a:cubicBezTo>
                        <a:pt x="101" y="60"/>
                        <a:pt x="101" y="60"/>
                        <a:pt x="101" y="60"/>
                      </a:cubicBezTo>
                      <a:cubicBezTo>
                        <a:pt x="101" y="47"/>
                        <a:pt x="101" y="47"/>
                        <a:pt x="101" y="47"/>
                      </a:cubicBezTo>
                      <a:cubicBezTo>
                        <a:pt x="103" y="46"/>
                        <a:pt x="105" y="44"/>
                        <a:pt x="105" y="41"/>
                      </a:cubicBezTo>
                      <a:cubicBezTo>
                        <a:pt x="106" y="36"/>
                        <a:pt x="106" y="31"/>
                        <a:pt x="107" y="26"/>
                      </a:cubicBezTo>
                      <a:cubicBezTo>
                        <a:pt x="107" y="21"/>
                        <a:pt x="107" y="16"/>
                        <a:pt x="108" y="11"/>
                      </a:cubicBezTo>
                      <a:cubicBezTo>
                        <a:pt x="108" y="8"/>
                        <a:pt x="105" y="5"/>
                        <a:pt x="102" y="5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lnTo>
                        <a:pt x="101" y="0"/>
                      </a:lnTo>
                      <a:close/>
                      <a:moveTo>
                        <a:pt x="77" y="0"/>
                      </a:move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1" y="5"/>
                        <a:pt x="101" y="5"/>
                        <a:pt x="101" y="5"/>
                      </a:cubicBezTo>
                      <a:cubicBezTo>
                        <a:pt x="97" y="6"/>
                        <a:pt x="95" y="8"/>
                        <a:pt x="95" y="11"/>
                      </a:cubicBezTo>
                      <a:cubicBezTo>
                        <a:pt x="95" y="16"/>
                        <a:pt x="94" y="21"/>
                        <a:pt x="94" y="26"/>
                      </a:cubicBezTo>
                      <a:cubicBezTo>
                        <a:pt x="94" y="31"/>
                        <a:pt x="94" y="36"/>
                        <a:pt x="93" y="41"/>
                      </a:cubicBezTo>
                      <a:cubicBezTo>
                        <a:pt x="93" y="44"/>
                        <a:pt x="96" y="47"/>
                        <a:pt x="99" y="47"/>
                      </a:cubicBezTo>
                      <a:cubicBezTo>
                        <a:pt x="99" y="47"/>
                        <a:pt x="99" y="47"/>
                        <a:pt x="99" y="47"/>
                      </a:cubicBezTo>
                      <a:cubicBezTo>
                        <a:pt x="100" y="47"/>
                        <a:pt x="100" y="47"/>
                        <a:pt x="101" y="47"/>
                      </a:cubicBezTo>
                      <a:cubicBezTo>
                        <a:pt x="101" y="60"/>
                        <a:pt x="101" y="60"/>
                        <a:pt x="101" y="60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77" y="47"/>
                        <a:pt x="77" y="47"/>
                        <a:pt x="77" y="47"/>
                      </a:cubicBezTo>
                      <a:cubicBezTo>
                        <a:pt x="80" y="47"/>
                        <a:pt x="83" y="44"/>
                        <a:pt x="83" y="41"/>
                      </a:cubicBezTo>
                      <a:cubicBezTo>
                        <a:pt x="83" y="36"/>
                        <a:pt x="83" y="31"/>
                        <a:pt x="83" y="26"/>
                      </a:cubicBezTo>
                      <a:cubicBezTo>
                        <a:pt x="83" y="21"/>
                        <a:pt x="83" y="16"/>
                        <a:pt x="83" y="11"/>
                      </a:cubicBezTo>
                      <a:cubicBezTo>
                        <a:pt x="83" y="8"/>
                        <a:pt x="80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lnTo>
                        <a:pt x="77" y="0"/>
                      </a:lnTo>
                      <a:close/>
                      <a:moveTo>
                        <a:pt x="53" y="0"/>
                      </a:move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3" y="5"/>
                        <a:pt x="70" y="8"/>
                        <a:pt x="70" y="11"/>
                      </a:cubicBezTo>
                      <a:cubicBezTo>
                        <a:pt x="70" y="16"/>
                        <a:pt x="70" y="21"/>
                        <a:pt x="70" y="26"/>
                      </a:cubicBezTo>
                      <a:cubicBezTo>
                        <a:pt x="70" y="31"/>
                        <a:pt x="71" y="36"/>
                        <a:pt x="71" y="41"/>
                      </a:cubicBezTo>
                      <a:cubicBezTo>
                        <a:pt x="71" y="44"/>
                        <a:pt x="73" y="47"/>
                        <a:pt x="77" y="47"/>
                      </a:cubicBezTo>
                      <a:cubicBezTo>
                        <a:pt x="77" y="47"/>
                        <a:pt x="77" y="47"/>
                        <a:pt x="77" y="47"/>
                      </a:cubicBezTo>
                      <a:cubicBezTo>
                        <a:pt x="77" y="47"/>
                        <a:pt x="77" y="47"/>
                        <a:pt x="77" y="47"/>
                      </a:cubicBezTo>
                      <a:cubicBezTo>
                        <a:pt x="77" y="60"/>
                        <a:pt x="77" y="60"/>
                        <a:pt x="77" y="60"/>
                      </a:cubicBezTo>
                      <a:cubicBezTo>
                        <a:pt x="53" y="60"/>
                        <a:pt x="53" y="60"/>
                        <a:pt x="53" y="60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47"/>
                        <a:pt x="54" y="47"/>
                        <a:pt x="54" y="47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7" y="47"/>
                        <a:pt x="60" y="44"/>
                        <a:pt x="60" y="41"/>
                      </a:cubicBezTo>
                      <a:cubicBezTo>
                        <a:pt x="60" y="36"/>
                        <a:pt x="59" y="31"/>
                        <a:pt x="59" y="26"/>
                      </a:cubicBezTo>
                      <a:cubicBezTo>
                        <a:pt x="59" y="21"/>
                        <a:pt x="59" y="16"/>
                        <a:pt x="58" y="11"/>
                      </a:cubicBezTo>
                      <a:cubicBezTo>
                        <a:pt x="58" y="8"/>
                        <a:pt x="56" y="6"/>
                        <a:pt x="53" y="5"/>
                      </a:cubicBezTo>
                      <a:lnTo>
                        <a:pt x="53" y="0"/>
                      </a:lnTo>
                      <a:close/>
                      <a:moveTo>
                        <a:pt x="29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48" y="5"/>
                        <a:pt x="45" y="8"/>
                        <a:pt x="46" y="11"/>
                      </a:cubicBezTo>
                      <a:cubicBezTo>
                        <a:pt x="46" y="16"/>
                        <a:pt x="46" y="21"/>
                        <a:pt x="47" y="26"/>
                      </a:cubicBezTo>
                      <a:cubicBezTo>
                        <a:pt x="47" y="31"/>
                        <a:pt x="47" y="36"/>
                        <a:pt x="48" y="41"/>
                      </a:cubicBezTo>
                      <a:cubicBezTo>
                        <a:pt x="48" y="44"/>
                        <a:pt x="50" y="46"/>
                        <a:pt x="53" y="47"/>
                      </a:cubicBezTo>
                      <a:cubicBezTo>
                        <a:pt x="53" y="60"/>
                        <a:pt x="53" y="60"/>
                        <a:pt x="53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7"/>
                        <a:pt x="31" y="47"/>
                        <a:pt x="32" y="47"/>
                      </a:cubicBezTo>
                      <a:cubicBezTo>
                        <a:pt x="32" y="47"/>
                        <a:pt x="32" y="47"/>
                        <a:pt x="32" y="47"/>
                      </a:cubicBezTo>
                      <a:cubicBezTo>
                        <a:pt x="35" y="47"/>
                        <a:pt x="37" y="44"/>
                        <a:pt x="37" y="41"/>
                      </a:cubicBezTo>
                      <a:cubicBezTo>
                        <a:pt x="37" y="36"/>
                        <a:pt x="36" y="31"/>
                        <a:pt x="35" y="26"/>
                      </a:cubicBezTo>
                      <a:cubicBezTo>
                        <a:pt x="35" y="21"/>
                        <a:pt x="34" y="16"/>
                        <a:pt x="34" y="11"/>
                      </a:cubicBezTo>
                      <a:cubicBezTo>
                        <a:pt x="34" y="9"/>
                        <a:pt x="32" y="7"/>
                        <a:pt x="29" y="6"/>
                      </a:cubicBezTo>
                      <a:lnTo>
                        <a:pt x="29" y="0"/>
                      </a:lnTo>
                      <a:close/>
                      <a:moveTo>
                        <a:pt x="28" y="60"/>
                      </a:moveTo>
                      <a:cubicBezTo>
                        <a:pt x="14" y="60"/>
                        <a:pt x="9" y="53"/>
                        <a:pt x="8" y="4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5"/>
                        <a:pt x="27" y="5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3" y="5"/>
                        <a:pt x="21" y="8"/>
                        <a:pt x="21" y="11"/>
                      </a:cubicBezTo>
                      <a:cubicBezTo>
                        <a:pt x="22" y="16"/>
                        <a:pt x="22" y="21"/>
                        <a:pt x="23" y="26"/>
                      </a:cubicBezTo>
                      <a:cubicBezTo>
                        <a:pt x="24" y="31"/>
                        <a:pt x="24" y="36"/>
                        <a:pt x="25" y="41"/>
                      </a:cubicBezTo>
                      <a:cubicBezTo>
                        <a:pt x="25" y="43"/>
                        <a:pt x="27" y="45"/>
                        <a:pt x="29" y="46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lnTo>
                        <a:pt x="28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2" name="Oval 93"/>
              <p:cNvSpPr>
                <a:spLocks noChangeArrowheads="1"/>
              </p:cNvSpPr>
              <p:nvPr/>
            </p:nvSpPr>
            <p:spPr bwMode="auto">
              <a:xfrm>
                <a:off x="8677276" y="4703763"/>
                <a:ext cx="352425" cy="35242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53" name="Oval 95"/>
              <p:cNvSpPr>
                <a:spLocks noChangeArrowheads="1"/>
              </p:cNvSpPr>
              <p:nvPr/>
            </p:nvSpPr>
            <p:spPr bwMode="auto">
              <a:xfrm>
                <a:off x="10734676" y="3530601"/>
                <a:ext cx="393700" cy="3937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54" name="Oval 96"/>
              <p:cNvSpPr>
                <a:spLocks noChangeArrowheads="1"/>
              </p:cNvSpPr>
              <p:nvPr/>
            </p:nvSpPr>
            <p:spPr bwMode="auto">
              <a:xfrm>
                <a:off x="10818813" y="3743326"/>
                <a:ext cx="95250" cy="952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55" name="Freeform 97"/>
              <p:cNvSpPr>
                <a:spLocks noEditPoints="1"/>
              </p:cNvSpPr>
              <p:nvPr/>
            </p:nvSpPr>
            <p:spPr bwMode="auto">
              <a:xfrm>
                <a:off x="10866438" y="3616326"/>
                <a:ext cx="174625" cy="176213"/>
              </a:xfrm>
              <a:custGeom>
                <a:avLst/>
                <a:gdLst>
                  <a:gd name="T0" fmla="*/ 34 w 105"/>
                  <a:gd name="T1" fmla="*/ 70 h 105"/>
                  <a:gd name="T2" fmla="*/ 48 w 105"/>
                  <a:gd name="T3" fmla="*/ 105 h 105"/>
                  <a:gd name="T4" fmla="*/ 67 w 105"/>
                  <a:gd name="T5" fmla="*/ 105 h 105"/>
                  <a:gd name="T6" fmla="*/ 34 w 105"/>
                  <a:gd name="T7" fmla="*/ 47 h 105"/>
                  <a:gd name="T8" fmla="*/ 34 w 105"/>
                  <a:gd name="T9" fmla="*/ 70 h 105"/>
                  <a:gd name="T10" fmla="*/ 34 w 105"/>
                  <a:gd name="T11" fmla="*/ 25 h 105"/>
                  <a:gd name="T12" fmla="*/ 34 w 105"/>
                  <a:gd name="T13" fmla="*/ 5 h 105"/>
                  <a:gd name="T14" fmla="*/ 105 w 105"/>
                  <a:gd name="T15" fmla="*/ 105 h 105"/>
                  <a:gd name="T16" fmla="*/ 87 w 105"/>
                  <a:gd name="T17" fmla="*/ 105 h 105"/>
                  <a:gd name="T18" fmla="*/ 34 w 105"/>
                  <a:gd name="T19" fmla="*/ 25 h 105"/>
                  <a:gd name="T20" fmla="*/ 0 w 105"/>
                  <a:gd name="T21" fmla="*/ 57 h 105"/>
                  <a:gd name="T22" fmla="*/ 34 w 105"/>
                  <a:gd name="T23" fmla="*/ 70 h 105"/>
                  <a:gd name="T24" fmla="*/ 34 w 105"/>
                  <a:gd name="T25" fmla="*/ 47 h 105"/>
                  <a:gd name="T26" fmla="*/ 0 w 105"/>
                  <a:gd name="T27" fmla="*/ 38 h 105"/>
                  <a:gd name="T28" fmla="*/ 0 w 105"/>
                  <a:gd name="T29" fmla="*/ 57 h 105"/>
                  <a:gd name="T30" fmla="*/ 34 w 105"/>
                  <a:gd name="T31" fmla="*/ 5 h 105"/>
                  <a:gd name="T32" fmla="*/ 34 w 105"/>
                  <a:gd name="T33" fmla="*/ 25 h 105"/>
                  <a:gd name="T34" fmla="*/ 0 w 105"/>
                  <a:gd name="T35" fmla="*/ 18 h 105"/>
                  <a:gd name="T36" fmla="*/ 0 w 105"/>
                  <a:gd name="T37" fmla="*/ 0 h 105"/>
                  <a:gd name="T38" fmla="*/ 34 w 105"/>
                  <a:gd name="T39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105">
                    <a:moveTo>
                      <a:pt x="34" y="70"/>
                    </a:moveTo>
                    <a:cubicBezTo>
                      <a:pt x="43" y="79"/>
                      <a:pt x="48" y="91"/>
                      <a:pt x="48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7" y="80"/>
                      <a:pt x="54" y="58"/>
                      <a:pt x="34" y="47"/>
                    </a:cubicBezTo>
                    <a:cubicBezTo>
                      <a:pt x="34" y="70"/>
                      <a:pt x="34" y="70"/>
                      <a:pt x="34" y="70"/>
                    </a:cubicBezTo>
                    <a:close/>
                    <a:moveTo>
                      <a:pt x="34" y="2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75" y="19"/>
                      <a:pt x="105" y="58"/>
                      <a:pt x="105" y="105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87" y="69"/>
                      <a:pt x="65" y="38"/>
                      <a:pt x="34" y="25"/>
                    </a:cubicBezTo>
                    <a:close/>
                    <a:moveTo>
                      <a:pt x="0" y="57"/>
                    </a:moveTo>
                    <a:cubicBezTo>
                      <a:pt x="13" y="57"/>
                      <a:pt x="25" y="62"/>
                      <a:pt x="34" y="70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24" y="41"/>
                      <a:pt x="13" y="38"/>
                      <a:pt x="0" y="38"/>
                    </a:cubicBezTo>
                    <a:cubicBezTo>
                      <a:pt x="0" y="57"/>
                      <a:pt x="0" y="57"/>
                      <a:pt x="0" y="57"/>
                    </a:cubicBezTo>
                    <a:close/>
                    <a:moveTo>
                      <a:pt x="34" y="5"/>
                    </a:moveTo>
                    <a:cubicBezTo>
                      <a:pt x="34" y="25"/>
                      <a:pt x="34" y="25"/>
                      <a:pt x="34" y="25"/>
                    </a:cubicBezTo>
                    <a:cubicBezTo>
                      <a:pt x="23" y="21"/>
                      <a:pt x="12" y="18"/>
                      <a:pt x="0" y="1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23" y="2"/>
                      <a:pt x="3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56" name="Freeform 98"/>
              <p:cNvSpPr/>
              <p:nvPr/>
            </p:nvSpPr>
            <p:spPr bwMode="auto">
              <a:xfrm>
                <a:off x="8539163" y="2379663"/>
                <a:ext cx="249238" cy="255588"/>
              </a:xfrm>
              <a:custGeom>
                <a:avLst/>
                <a:gdLst>
                  <a:gd name="T0" fmla="*/ 147 w 149"/>
                  <a:gd name="T1" fmla="*/ 107 h 153"/>
                  <a:gd name="T2" fmla="*/ 117 w 149"/>
                  <a:gd name="T3" fmla="*/ 78 h 153"/>
                  <a:gd name="T4" fmla="*/ 112 w 149"/>
                  <a:gd name="T5" fmla="*/ 73 h 153"/>
                  <a:gd name="T6" fmla="*/ 83 w 149"/>
                  <a:gd name="T7" fmla="*/ 39 h 153"/>
                  <a:gd name="T8" fmla="*/ 70 w 149"/>
                  <a:gd name="T9" fmla="*/ 10 h 153"/>
                  <a:gd name="T10" fmla="*/ 54 w 149"/>
                  <a:gd name="T11" fmla="*/ 8 h 153"/>
                  <a:gd name="T12" fmla="*/ 49 w 149"/>
                  <a:gd name="T13" fmla="*/ 21 h 153"/>
                  <a:gd name="T14" fmla="*/ 58 w 149"/>
                  <a:gd name="T15" fmla="*/ 44 h 153"/>
                  <a:gd name="T16" fmla="*/ 59 w 149"/>
                  <a:gd name="T17" fmla="*/ 58 h 153"/>
                  <a:gd name="T18" fmla="*/ 14 w 149"/>
                  <a:gd name="T19" fmla="*/ 58 h 153"/>
                  <a:gd name="T20" fmla="*/ 3 w 149"/>
                  <a:gd name="T21" fmla="*/ 73 h 153"/>
                  <a:gd name="T22" fmla="*/ 26 w 149"/>
                  <a:gd name="T23" fmla="*/ 137 h 153"/>
                  <a:gd name="T24" fmla="*/ 35 w 149"/>
                  <a:gd name="T25" fmla="*/ 143 h 153"/>
                  <a:gd name="T26" fmla="*/ 89 w 149"/>
                  <a:gd name="T27" fmla="*/ 143 h 153"/>
                  <a:gd name="T28" fmla="*/ 101 w 149"/>
                  <a:gd name="T29" fmla="*/ 148 h 153"/>
                  <a:gd name="T30" fmla="*/ 103 w 149"/>
                  <a:gd name="T31" fmla="*/ 151 h 153"/>
                  <a:gd name="T32" fmla="*/ 113 w 149"/>
                  <a:gd name="T33" fmla="*/ 151 h 153"/>
                  <a:gd name="T34" fmla="*/ 147 w 149"/>
                  <a:gd name="T35" fmla="*/ 117 h 153"/>
                  <a:gd name="T36" fmla="*/ 147 w 149"/>
                  <a:gd name="T37" fmla="*/ 10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9" h="153">
                    <a:moveTo>
                      <a:pt x="147" y="107"/>
                    </a:moveTo>
                    <a:cubicBezTo>
                      <a:pt x="117" y="78"/>
                      <a:pt x="117" y="78"/>
                      <a:pt x="117" y="78"/>
                    </a:cubicBezTo>
                    <a:cubicBezTo>
                      <a:pt x="114" y="75"/>
                      <a:pt x="112" y="73"/>
                      <a:pt x="112" y="73"/>
                    </a:cubicBezTo>
                    <a:cubicBezTo>
                      <a:pt x="112" y="73"/>
                      <a:pt x="100" y="50"/>
                      <a:pt x="83" y="39"/>
                    </a:cubicBezTo>
                    <a:cubicBezTo>
                      <a:pt x="65" y="27"/>
                      <a:pt x="70" y="19"/>
                      <a:pt x="70" y="10"/>
                    </a:cubicBezTo>
                    <a:cubicBezTo>
                      <a:pt x="70" y="2"/>
                      <a:pt x="60" y="0"/>
                      <a:pt x="54" y="8"/>
                    </a:cubicBezTo>
                    <a:cubicBezTo>
                      <a:pt x="51" y="11"/>
                      <a:pt x="49" y="17"/>
                      <a:pt x="49" y="21"/>
                    </a:cubicBezTo>
                    <a:cubicBezTo>
                      <a:pt x="47" y="33"/>
                      <a:pt x="55" y="40"/>
                      <a:pt x="58" y="44"/>
                    </a:cubicBezTo>
                    <a:cubicBezTo>
                      <a:pt x="59" y="47"/>
                      <a:pt x="61" y="52"/>
                      <a:pt x="59" y="58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5" y="58"/>
                      <a:pt x="0" y="65"/>
                      <a:pt x="3" y="73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7" y="140"/>
                      <a:pt x="31" y="143"/>
                      <a:pt x="35" y="143"/>
                    </a:cubicBezTo>
                    <a:cubicBezTo>
                      <a:pt x="89" y="143"/>
                      <a:pt x="89" y="143"/>
                      <a:pt x="89" y="143"/>
                    </a:cubicBezTo>
                    <a:cubicBezTo>
                      <a:pt x="93" y="143"/>
                      <a:pt x="98" y="146"/>
                      <a:pt x="101" y="148"/>
                    </a:cubicBez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6" y="153"/>
                      <a:pt x="111" y="153"/>
                      <a:pt x="113" y="151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5"/>
                      <a:pt x="149" y="110"/>
                      <a:pt x="147" y="107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3" name="Freeform 99"/>
              <p:cNvSpPr/>
              <p:nvPr/>
            </p:nvSpPr>
            <p:spPr bwMode="auto">
              <a:xfrm>
                <a:off x="8729663" y="2578101"/>
                <a:ext cx="82550" cy="82550"/>
              </a:xfrm>
              <a:custGeom>
                <a:avLst/>
                <a:gdLst>
                  <a:gd name="T0" fmla="*/ 10 w 52"/>
                  <a:gd name="T1" fmla="*/ 52 h 52"/>
                  <a:gd name="T2" fmla="*/ 0 w 52"/>
                  <a:gd name="T3" fmla="*/ 42 h 52"/>
                  <a:gd name="T4" fmla="*/ 42 w 52"/>
                  <a:gd name="T5" fmla="*/ 0 h 52"/>
                  <a:gd name="T6" fmla="*/ 52 w 52"/>
                  <a:gd name="T7" fmla="*/ 9 h 52"/>
                  <a:gd name="T8" fmla="*/ 10 w 52"/>
                  <a:gd name="T9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10" y="52"/>
                    </a:moveTo>
                    <a:lnTo>
                      <a:pt x="0" y="42"/>
                    </a:lnTo>
                    <a:lnTo>
                      <a:pt x="42" y="0"/>
                    </a:lnTo>
                    <a:lnTo>
                      <a:pt x="52" y="9"/>
                    </a:lnTo>
                    <a:lnTo>
                      <a:pt x="10" y="52"/>
                    </a:lnTo>
                    <a:close/>
                  </a:path>
                </a:pathLst>
              </a:custGeom>
              <a:solidFill>
                <a:srgbClr val="C3E0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4" name="Freeform 100"/>
              <p:cNvSpPr/>
              <p:nvPr/>
            </p:nvSpPr>
            <p:spPr bwMode="auto">
              <a:xfrm>
                <a:off x="7212013" y="3230563"/>
                <a:ext cx="371475" cy="334963"/>
              </a:xfrm>
              <a:custGeom>
                <a:avLst/>
                <a:gdLst>
                  <a:gd name="T0" fmla="*/ 5 w 223"/>
                  <a:gd name="T1" fmla="*/ 57 h 200"/>
                  <a:gd name="T2" fmla="*/ 56 w 223"/>
                  <a:gd name="T3" fmla="*/ 52 h 200"/>
                  <a:gd name="T4" fmla="*/ 86 w 223"/>
                  <a:gd name="T5" fmla="*/ 63 h 200"/>
                  <a:gd name="T6" fmla="*/ 147 w 223"/>
                  <a:gd name="T7" fmla="*/ 0 h 200"/>
                  <a:gd name="T8" fmla="*/ 168 w 223"/>
                  <a:gd name="T9" fmla="*/ 9 h 200"/>
                  <a:gd name="T10" fmla="*/ 124 w 223"/>
                  <a:gd name="T11" fmla="*/ 78 h 200"/>
                  <a:gd name="T12" fmla="*/ 166 w 223"/>
                  <a:gd name="T13" fmla="*/ 94 h 200"/>
                  <a:gd name="T14" fmla="*/ 202 w 223"/>
                  <a:gd name="T15" fmla="*/ 71 h 200"/>
                  <a:gd name="T16" fmla="*/ 223 w 223"/>
                  <a:gd name="T17" fmla="*/ 79 h 200"/>
                  <a:gd name="T18" fmla="*/ 184 w 223"/>
                  <a:gd name="T19" fmla="*/ 125 h 200"/>
                  <a:gd name="T20" fmla="*/ 182 w 223"/>
                  <a:gd name="T21" fmla="*/ 185 h 200"/>
                  <a:gd name="T22" fmla="*/ 161 w 223"/>
                  <a:gd name="T23" fmla="*/ 177 h 200"/>
                  <a:gd name="T24" fmla="*/ 150 w 223"/>
                  <a:gd name="T25" fmla="*/ 137 h 200"/>
                  <a:gd name="T26" fmla="*/ 108 w 223"/>
                  <a:gd name="T27" fmla="*/ 121 h 200"/>
                  <a:gd name="T28" fmla="*/ 94 w 223"/>
                  <a:gd name="T29" fmla="*/ 200 h 200"/>
                  <a:gd name="T30" fmla="*/ 73 w 223"/>
                  <a:gd name="T31" fmla="*/ 192 h 200"/>
                  <a:gd name="T32" fmla="*/ 70 w 223"/>
                  <a:gd name="T33" fmla="*/ 106 h 200"/>
                  <a:gd name="T34" fmla="*/ 40 w 223"/>
                  <a:gd name="T35" fmla="*/ 95 h 200"/>
                  <a:gd name="T36" fmla="*/ 5 w 223"/>
                  <a:gd name="T37" fmla="*/ 57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3" h="200">
                    <a:moveTo>
                      <a:pt x="5" y="57"/>
                    </a:moveTo>
                    <a:cubicBezTo>
                      <a:pt x="9" y="45"/>
                      <a:pt x="44" y="47"/>
                      <a:pt x="56" y="52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24" y="78"/>
                      <a:pt x="124" y="78"/>
                      <a:pt x="124" y="78"/>
                    </a:cubicBezTo>
                    <a:cubicBezTo>
                      <a:pt x="166" y="94"/>
                      <a:pt x="166" y="94"/>
                      <a:pt x="166" y="94"/>
                    </a:cubicBezTo>
                    <a:cubicBezTo>
                      <a:pt x="202" y="71"/>
                      <a:pt x="202" y="71"/>
                      <a:pt x="202" y="71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184" y="125"/>
                      <a:pt x="184" y="125"/>
                      <a:pt x="184" y="125"/>
                    </a:cubicBezTo>
                    <a:cubicBezTo>
                      <a:pt x="182" y="185"/>
                      <a:pt x="182" y="185"/>
                      <a:pt x="182" y="185"/>
                    </a:cubicBezTo>
                    <a:cubicBezTo>
                      <a:pt x="161" y="177"/>
                      <a:pt x="161" y="177"/>
                      <a:pt x="161" y="177"/>
                    </a:cubicBezTo>
                    <a:cubicBezTo>
                      <a:pt x="150" y="137"/>
                      <a:pt x="150" y="137"/>
                      <a:pt x="150" y="137"/>
                    </a:cubicBezTo>
                    <a:cubicBezTo>
                      <a:pt x="108" y="121"/>
                      <a:pt x="108" y="121"/>
                      <a:pt x="108" y="121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28" y="90"/>
                      <a:pt x="0" y="69"/>
                      <a:pt x="5" y="57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5" name="Freeform 101"/>
              <p:cNvSpPr>
                <a:spLocks noEditPoints="1"/>
              </p:cNvSpPr>
              <p:nvPr/>
            </p:nvSpPr>
            <p:spPr bwMode="auto">
              <a:xfrm>
                <a:off x="11369676" y="3808413"/>
                <a:ext cx="328613" cy="314325"/>
              </a:xfrm>
              <a:custGeom>
                <a:avLst/>
                <a:gdLst>
                  <a:gd name="T0" fmla="*/ 141 w 196"/>
                  <a:gd name="T1" fmla="*/ 161 h 188"/>
                  <a:gd name="T2" fmla="*/ 141 w 196"/>
                  <a:gd name="T3" fmla="*/ 100 h 188"/>
                  <a:gd name="T4" fmla="*/ 141 w 196"/>
                  <a:gd name="T5" fmla="*/ 100 h 188"/>
                  <a:gd name="T6" fmla="*/ 154 w 196"/>
                  <a:gd name="T7" fmla="*/ 86 h 188"/>
                  <a:gd name="T8" fmla="*/ 141 w 196"/>
                  <a:gd name="T9" fmla="*/ 73 h 188"/>
                  <a:gd name="T10" fmla="*/ 141 w 196"/>
                  <a:gd name="T11" fmla="*/ 73 h 188"/>
                  <a:gd name="T12" fmla="*/ 141 w 196"/>
                  <a:gd name="T13" fmla="*/ 9 h 188"/>
                  <a:gd name="T14" fmla="*/ 196 w 196"/>
                  <a:gd name="T15" fmla="*/ 85 h 188"/>
                  <a:gd name="T16" fmla="*/ 141 w 196"/>
                  <a:gd name="T17" fmla="*/ 161 h 188"/>
                  <a:gd name="T18" fmla="*/ 141 w 196"/>
                  <a:gd name="T19" fmla="*/ 9 h 188"/>
                  <a:gd name="T20" fmla="*/ 141 w 196"/>
                  <a:gd name="T21" fmla="*/ 73 h 188"/>
                  <a:gd name="T22" fmla="*/ 128 w 196"/>
                  <a:gd name="T23" fmla="*/ 86 h 188"/>
                  <a:gd name="T24" fmla="*/ 141 w 196"/>
                  <a:gd name="T25" fmla="*/ 100 h 188"/>
                  <a:gd name="T26" fmla="*/ 141 w 196"/>
                  <a:gd name="T27" fmla="*/ 161 h 188"/>
                  <a:gd name="T28" fmla="*/ 98 w 196"/>
                  <a:gd name="T29" fmla="*/ 169 h 188"/>
                  <a:gd name="T30" fmla="*/ 98 w 196"/>
                  <a:gd name="T31" fmla="*/ 169 h 188"/>
                  <a:gd name="T32" fmla="*/ 98 w 196"/>
                  <a:gd name="T33" fmla="*/ 100 h 188"/>
                  <a:gd name="T34" fmla="*/ 98 w 196"/>
                  <a:gd name="T35" fmla="*/ 100 h 188"/>
                  <a:gd name="T36" fmla="*/ 112 w 196"/>
                  <a:gd name="T37" fmla="*/ 86 h 188"/>
                  <a:gd name="T38" fmla="*/ 98 w 196"/>
                  <a:gd name="T39" fmla="*/ 73 h 188"/>
                  <a:gd name="T40" fmla="*/ 98 w 196"/>
                  <a:gd name="T41" fmla="*/ 73 h 188"/>
                  <a:gd name="T42" fmla="*/ 98 w 196"/>
                  <a:gd name="T43" fmla="*/ 0 h 188"/>
                  <a:gd name="T44" fmla="*/ 98 w 196"/>
                  <a:gd name="T45" fmla="*/ 0 h 188"/>
                  <a:gd name="T46" fmla="*/ 141 w 196"/>
                  <a:gd name="T47" fmla="*/ 9 h 188"/>
                  <a:gd name="T48" fmla="*/ 55 w 196"/>
                  <a:gd name="T49" fmla="*/ 73 h 188"/>
                  <a:gd name="T50" fmla="*/ 69 w 196"/>
                  <a:gd name="T51" fmla="*/ 86 h 188"/>
                  <a:gd name="T52" fmla="*/ 55 w 196"/>
                  <a:gd name="T53" fmla="*/ 100 h 188"/>
                  <a:gd name="T54" fmla="*/ 55 w 196"/>
                  <a:gd name="T55" fmla="*/ 166 h 188"/>
                  <a:gd name="T56" fmla="*/ 61 w 196"/>
                  <a:gd name="T57" fmla="*/ 163 h 188"/>
                  <a:gd name="T58" fmla="*/ 98 w 196"/>
                  <a:gd name="T59" fmla="*/ 169 h 188"/>
                  <a:gd name="T60" fmla="*/ 98 w 196"/>
                  <a:gd name="T61" fmla="*/ 100 h 188"/>
                  <a:gd name="T62" fmla="*/ 85 w 196"/>
                  <a:gd name="T63" fmla="*/ 86 h 188"/>
                  <a:gd name="T64" fmla="*/ 98 w 196"/>
                  <a:gd name="T65" fmla="*/ 73 h 188"/>
                  <a:gd name="T66" fmla="*/ 98 w 196"/>
                  <a:gd name="T67" fmla="*/ 0 h 188"/>
                  <a:gd name="T68" fmla="*/ 55 w 196"/>
                  <a:gd name="T69" fmla="*/ 9 h 188"/>
                  <a:gd name="T70" fmla="*/ 55 w 196"/>
                  <a:gd name="T71" fmla="*/ 73 h 188"/>
                  <a:gd name="T72" fmla="*/ 55 w 196"/>
                  <a:gd name="T73" fmla="*/ 73 h 188"/>
                  <a:gd name="T74" fmla="*/ 55 w 196"/>
                  <a:gd name="T75" fmla="*/ 73 h 188"/>
                  <a:gd name="T76" fmla="*/ 55 w 196"/>
                  <a:gd name="T77" fmla="*/ 9 h 188"/>
                  <a:gd name="T78" fmla="*/ 0 w 196"/>
                  <a:gd name="T79" fmla="*/ 85 h 188"/>
                  <a:gd name="T80" fmla="*/ 41 w 196"/>
                  <a:gd name="T81" fmla="*/ 153 h 188"/>
                  <a:gd name="T82" fmla="*/ 27 w 196"/>
                  <a:gd name="T83" fmla="*/ 188 h 188"/>
                  <a:gd name="T84" fmla="*/ 55 w 196"/>
                  <a:gd name="T85" fmla="*/ 166 h 188"/>
                  <a:gd name="T86" fmla="*/ 55 w 196"/>
                  <a:gd name="T87" fmla="*/ 100 h 188"/>
                  <a:gd name="T88" fmla="*/ 55 w 196"/>
                  <a:gd name="T89" fmla="*/ 100 h 188"/>
                  <a:gd name="T90" fmla="*/ 42 w 196"/>
                  <a:gd name="T91" fmla="*/ 86 h 188"/>
                  <a:gd name="T92" fmla="*/ 55 w 196"/>
                  <a:gd name="T93" fmla="*/ 7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6" h="188">
                    <a:moveTo>
                      <a:pt x="141" y="161"/>
                    </a:move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41" y="100"/>
                      <a:pt x="141" y="100"/>
                      <a:pt x="141" y="100"/>
                    </a:cubicBezTo>
                    <a:cubicBezTo>
                      <a:pt x="148" y="100"/>
                      <a:pt x="154" y="94"/>
                      <a:pt x="154" y="86"/>
                    </a:cubicBezTo>
                    <a:cubicBezTo>
                      <a:pt x="154" y="79"/>
                      <a:pt x="148" y="73"/>
                      <a:pt x="141" y="73"/>
                    </a:cubicBezTo>
                    <a:cubicBezTo>
                      <a:pt x="141" y="73"/>
                      <a:pt x="141" y="73"/>
                      <a:pt x="141" y="73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74" y="22"/>
                      <a:pt x="196" y="51"/>
                      <a:pt x="196" y="85"/>
                    </a:cubicBezTo>
                    <a:cubicBezTo>
                      <a:pt x="196" y="118"/>
                      <a:pt x="174" y="147"/>
                      <a:pt x="141" y="161"/>
                    </a:cubicBezTo>
                    <a:close/>
                    <a:moveTo>
                      <a:pt x="141" y="9"/>
                    </a:moveTo>
                    <a:cubicBezTo>
                      <a:pt x="141" y="73"/>
                      <a:pt x="141" y="73"/>
                      <a:pt x="141" y="73"/>
                    </a:cubicBezTo>
                    <a:cubicBezTo>
                      <a:pt x="134" y="73"/>
                      <a:pt x="128" y="79"/>
                      <a:pt x="128" y="86"/>
                    </a:cubicBezTo>
                    <a:cubicBezTo>
                      <a:pt x="128" y="94"/>
                      <a:pt x="134" y="100"/>
                      <a:pt x="141" y="100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128" y="166"/>
                      <a:pt x="114" y="169"/>
                      <a:pt x="98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106" y="100"/>
                      <a:pt x="112" y="94"/>
                      <a:pt x="112" y="86"/>
                    </a:cubicBezTo>
                    <a:cubicBezTo>
                      <a:pt x="112" y="79"/>
                      <a:pt x="106" y="73"/>
                      <a:pt x="98" y="73"/>
                    </a:cubicBezTo>
                    <a:cubicBezTo>
                      <a:pt x="98" y="73"/>
                      <a:pt x="98" y="73"/>
                      <a:pt x="98" y="7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14" y="0"/>
                      <a:pt x="128" y="3"/>
                      <a:pt x="141" y="9"/>
                    </a:cubicBezTo>
                    <a:close/>
                    <a:moveTo>
                      <a:pt x="55" y="73"/>
                    </a:moveTo>
                    <a:cubicBezTo>
                      <a:pt x="63" y="73"/>
                      <a:pt x="69" y="79"/>
                      <a:pt x="69" y="86"/>
                    </a:cubicBezTo>
                    <a:cubicBezTo>
                      <a:pt x="69" y="94"/>
                      <a:pt x="63" y="100"/>
                      <a:pt x="55" y="100"/>
                    </a:cubicBezTo>
                    <a:cubicBezTo>
                      <a:pt x="55" y="166"/>
                      <a:pt x="55" y="166"/>
                      <a:pt x="55" y="166"/>
                    </a:cubicBezTo>
                    <a:cubicBezTo>
                      <a:pt x="61" y="163"/>
                      <a:pt x="61" y="163"/>
                      <a:pt x="61" y="163"/>
                    </a:cubicBezTo>
                    <a:cubicBezTo>
                      <a:pt x="72" y="167"/>
                      <a:pt x="85" y="169"/>
                      <a:pt x="98" y="169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91" y="100"/>
                      <a:pt x="85" y="94"/>
                      <a:pt x="85" y="86"/>
                    </a:cubicBezTo>
                    <a:cubicBezTo>
                      <a:pt x="85" y="79"/>
                      <a:pt x="91" y="73"/>
                      <a:pt x="98" y="73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3" y="0"/>
                      <a:pt x="68" y="3"/>
                      <a:pt x="55" y="9"/>
                    </a:cubicBezTo>
                    <a:lnTo>
                      <a:pt x="55" y="73"/>
                    </a:lnTo>
                    <a:close/>
                    <a:moveTo>
                      <a:pt x="55" y="73"/>
                    </a:moveTo>
                    <a:cubicBezTo>
                      <a:pt x="55" y="73"/>
                      <a:pt x="55" y="73"/>
                      <a:pt x="55" y="73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23" y="22"/>
                      <a:pt x="0" y="51"/>
                      <a:pt x="0" y="85"/>
                    </a:cubicBezTo>
                    <a:cubicBezTo>
                      <a:pt x="0" y="113"/>
                      <a:pt x="16" y="138"/>
                      <a:pt x="41" y="153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55" y="166"/>
                      <a:pt x="55" y="166"/>
                      <a:pt x="55" y="166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48" y="100"/>
                      <a:pt x="42" y="94"/>
                      <a:pt x="42" y="86"/>
                    </a:cubicBezTo>
                    <a:cubicBezTo>
                      <a:pt x="42" y="79"/>
                      <a:pt x="48" y="73"/>
                      <a:pt x="55" y="7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6" name="Freeform 102"/>
              <p:cNvSpPr>
                <a:spLocks noEditPoints="1"/>
              </p:cNvSpPr>
              <p:nvPr/>
            </p:nvSpPr>
            <p:spPr bwMode="auto">
              <a:xfrm>
                <a:off x="10626726" y="3132138"/>
                <a:ext cx="336550" cy="244475"/>
              </a:xfrm>
              <a:custGeom>
                <a:avLst/>
                <a:gdLst>
                  <a:gd name="T0" fmla="*/ 134 w 201"/>
                  <a:gd name="T1" fmla="*/ 146 h 146"/>
                  <a:gd name="T2" fmla="*/ 201 w 201"/>
                  <a:gd name="T3" fmla="*/ 146 h 146"/>
                  <a:gd name="T4" fmla="*/ 201 w 201"/>
                  <a:gd name="T5" fmla="*/ 0 h 146"/>
                  <a:gd name="T6" fmla="*/ 134 w 201"/>
                  <a:gd name="T7" fmla="*/ 0 h 146"/>
                  <a:gd name="T8" fmla="*/ 134 w 201"/>
                  <a:gd name="T9" fmla="*/ 61 h 146"/>
                  <a:gd name="T10" fmla="*/ 183 w 201"/>
                  <a:gd name="T11" fmla="*/ 129 h 146"/>
                  <a:gd name="T12" fmla="*/ 134 w 201"/>
                  <a:gd name="T13" fmla="*/ 129 h 146"/>
                  <a:gd name="T14" fmla="*/ 134 w 201"/>
                  <a:gd name="T15" fmla="*/ 146 h 146"/>
                  <a:gd name="T16" fmla="*/ 92 w 201"/>
                  <a:gd name="T17" fmla="*/ 146 h 146"/>
                  <a:gd name="T18" fmla="*/ 134 w 201"/>
                  <a:gd name="T19" fmla="*/ 146 h 146"/>
                  <a:gd name="T20" fmla="*/ 134 w 201"/>
                  <a:gd name="T21" fmla="*/ 129 h 146"/>
                  <a:gd name="T22" fmla="*/ 105 w 201"/>
                  <a:gd name="T23" fmla="*/ 129 h 146"/>
                  <a:gd name="T24" fmla="*/ 102 w 201"/>
                  <a:gd name="T25" fmla="*/ 125 h 146"/>
                  <a:gd name="T26" fmla="*/ 92 w 201"/>
                  <a:gd name="T27" fmla="*/ 111 h 146"/>
                  <a:gd name="T28" fmla="*/ 92 w 201"/>
                  <a:gd name="T29" fmla="*/ 121 h 146"/>
                  <a:gd name="T30" fmla="*/ 97 w 201"/>
                  <a:gd name="T31" fmla="*/ 129 h 146"/>
                  <a:gd name="T32" fmla="*/ 92 w 201"/>
                  <a:gd name="T33" fmla="*/ 129 h 146"/>
                  <a:gd name="T34" fmla="*/ 92 w 201"/>
                  <a:gd name="T35" fmla="*/ 146 h 146"/>
                  <a:gd name="T36" fmla="*/ 134 w 201"/>
                  <a:gd name="T37" fmla="*/ 0 h 146"/>
                  <a:gd name="T38" fmla="*/ 92 w 201"/>
                  <a:gd name="T39" fmla="*/ 0 h 146"/>
                  <a:gd name="T40" fmla="*/ 92 w 201"/>
                  <a:gd name="T41" fmla="*/ 94 h 146"/>
                  <a:gd name="T42" fmla="*/ 125 w 201"/>
                  <a:gd name="T43" fmla="*/ 48 h 146"/>
                  <a:gd name="T44" fmla="*/ 125 w 201"/>
                  <a:gd name="T45" fmla="*/ 48 h 146"/>
                  <a:gd name="T46" fmla="*/ 134 w 201"/>
                  <a:gd name="T47" fmla="*/ 61 h 146"/>
                  <a:gd name="T48" fmla="*/ 134 w 201"/>
                  <a:gd name="T49" fmla="*/ 0 h 146"/>
                  <a:gd name="T50" fmla="*/ 57 w 201"/>
                  <a:gd name="T51" fmla="*/ 146 h 146"/>
                  <a:gd name="T52" fmla="*/ 92 w 201"/>
                  <a:gd name="T53" fmla="*/ 146 h 146"/>
                  <a:gd name="T54" fmla="*/ 92 w 201"/>
                  <a:gd name="T55" fmla="*/ 129 h 146"/>
                  <a:gd name="T56" fmla="*/ 67 w 201"/>
                  <a:gd name="T57" fmla="*/ 129 h 146"/>
                  <a:gd name="T58" fmla="*/ 57 w 201"/>
                  <a:gd name="T59" fmla="*/ 129 h 146"/>
                  <a:gd name="T60" fmla="*/ 57 w 201"/>
                  <a:gd name="T61" fmla="*/ 146 h 146"/>
                  <a:gd name="T62" fmla="*/ 92 w 201"/>
                  <a:gd name="T63" fmla="*/ 0 h 146"/>
                  <a:gd name="T64" fmla="*/ 57 w 201"/>
                  <a:gd name="T65" fmla="*/ 0 h 146"/>
                  <a:gd name="T66" fmla="*/ 57 w 201"/>
                  <a:gd name="T67" fmla="*/ 25 h 146"/>
                  <a:gd name="T68" fmla="*/ 61 w 201"/>
                  <a:gd name="T69" fmla="*/ 35 h 146"/>
                  <a:gd name="T70" fmla="*/ 57 w 201"/>
                  <a:gd name="T71" fmla="*/ 45 h 146"/>
                  <a:gd name="T72" fmla="*/ 57 w 201"/>
                  <a:gd name="T73" fmla="*/ 73 h 146"/>
                  <a:gd name="T74" fmla="*/ 57 w 201"/>
                  <a:gd name="T75" fmla="*/ 73 h 146"/>
                  <a:gd name="T76" fmla="*/ 82 w 201"/>
                  <a:gd name="T77" fmla="*/ 107 h 146"/>
                  <a:gd name="T78" fmla="*/ 92 w 201"/>
                  <a:gd name="T79" fmla="*/ 121 h 146"/>
                  <a:gd name="T80" fmla="*/ 92 w 201"/>
                  <a:gd name="T81" fmla="*/ 111 h 146"/>
                  <a:gd name="T82" fmla="*/ 86 w 201"/>
                  <a:gd name="T83" fmla="*/ 103 h 146"/>
                  <a:gd name="T84" fmla="*/ 92 w 201"/>
                  <a:gd name="T85" fmla="*/ 94 h 146"/>
                  <a:gd name="T86" fmla="*/ 92 w 201"/>
                  <a:gd name="T87" fmla="*/ 0 h 146"/>
                  <a:gd name="T88" fmla="*/ 0 w 201"/>
                  <a:gd name="T89" fmla="*/ 146 h 146"/>
                  <a:gd name="T90" fmla="*/ 57 w 201"/>
                  <a:gd name="T91" fmla="*/ 146 h 146"/>
                  <a:gd name="T92" fmla="*/ 57 w 201"/>
                  <a:gd name="T93" fmla="*/ 129 h 146"/>
                  <a:gd name="T94" fmla="*/ 17 w 201"/>
                  <a:gd name="T95" fmla="*/ 129 h 146"/>
                  <a:gd name="T96" fmla="*/ 17 w 201"/>
                  <a:gd name="T97" fmla="*/ 129 h 146"/>
                  <a:gd name="T98" fmla="*/ 57 w 201"/>
                  <a:gd name="T99" fmla="*/ 73 h 146"/>
                  <a:gd name="T100" fmla="*/ 57 w 201"/>
                  <a:gd name="T101" fmla="*/ 45 h 146"/>
                  <a:gd name="T102" fmla="*/ 45 w 201"/>
                  <a:gd name="T103" fmla="*/ 51 h 146"/>
                  <a:gd name="T104" fmla="*/ 29 w 201"/>
                  <a:gd name="T105" fmla="*/ 35 h 146"/>
                  <a:gd name="T106" fmla="*/ 45 w 201"/>
                  <a:gd name="T107" fmla="*/ 19 h 146"/>
                  <a:gd name="T108" fmla="*/ 45 w 201"/>
                  <a:gd name="T109" fmla="*/ 19 h 146"/>
                  <a:gd name="T110" fmla="*/ 57 w 201"/>
                  <a:gd name="T111" fmla="*/ 25 h 146"/>
                  <a:gd name="T112" fmla="*/ 57 w 201"/>
                  <a:gd name="T113" fmla="*/ 0 h 146"/>
                  <a:gd name="T114" fmla="*/ 0 w 201"/>
                  <a:gd name="T115" fmla="*/ 0 h 146"/>
                  <a:gd name="T116" fmla="*/ 0 w 201"/>
                  <a:gd name="T117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1" h="146">
                    <a:moveTo>
                      <a:pt x="134" y="146"/>
                    </a:moveTo>
                    <a:cubicBezTo>
                      <a:pt x="201" y="146"/>
                      <a:pt x="201" y="146"/>
                      <a:pt x="201" y="146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4" y="61"/>
                      <a:pt x="134" y="61"/>
                      <a:pt x="134" y="61"/>
                    </a:cubicBezTo>
                    <a:cubicBezTo>
                      <a:pt x="183" y="129"/>
                      <a:pt x="183" y="129"/>
                      <a:pt x="183" y="129"/>
                    </a:cubicBezTo>
                    <a:cubicBezTo>
                      <a:pt x="134" y="129"/>
                      <a:pt x="134" y="129"/>
                      <a:pt x="134" y="129"/>
                    </a:cubicBezTo>
                    <a:lnTo>
                      <a:pt x="134" y="146"/>
                    </a:lnTo>
                    <a:close/>
                    <a:moveTo>
                      <a:pt x="92" y="146"/>
                    </a:move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4" y="129"/>
                      <a:pt x="134" y="129"/>
                      <a:pt x="134" y="129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102" y="125"/>
                      <a:pt x="102" y="125"/>
                      <a:pt x="102" y="125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2" y="129"/>
                      <a:pt x="92" y="129"/>
                      <a:pt x="92" y="129"/>
                    </a:cubicBezTo>
                    <a:cubicBezTo>
                      <a:pt x="92" y="146"/>
                      <a:pt x="92" y="146"/>
                      <a:pt x="92" y="146"/>
                    </a:cubicBezTo>
                    <a:close/>
                    <a:moveTo>
                      <a:pt x="134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25" y="48"/>
                      <a:pt x="125" y="48"/>
                      <a:pt x="125" y="48"/>
                    </a:cubicBezTo>
                    <a:cubicBezTo>
                      <a:pt x="134" y="61"/>
                      <a:pt x="134" y="61"/>
                      <a:pt x="134" y="61"/>
                    </a:cubicBezTo>
                    <a:lnTo>
                      <a:pt x="134" y="0"/>
                    </a:lnTo>
                    <a:close/>
                    <a:moveTo>
                      <a:pt x="57" y="146"/>
                    </a:move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29"/>
                      <a:pt x="92" y="129"/>
                      <a:pt x="92" y="129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7" y="146"/>
                      <a:pt x="57" y="146"/>
                      <a:pt x="57" y="146"/>
                    </a:cubicBezTo>
                    <a:close/>
                    <a:moveTo>
                      <a:pt x="92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60" y="28"/>
                      <a:pt x="61" y="31"/>
                      <a:pt x="61" y="35"/>
                    </a:cubicBezTo>
                    <a:cubicBezTo>
                      <a:pt x="61" y="39"/>
                      <a:pt x="60" y="42"/>
                      <a:pt x="57" y="45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82" y="107"/>
                      <a:pt x="82" y="107"/>
                      <a:pt x="82" y="107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86" y="103"/>
                      <a:pt x="86" y="103"/>
                      <a:pt x="86" y="103"/>
                    </a:cubicBezTo>
                    <a:cubicBezTo>
                      <a:pt x="92" y="94"/>
                      <a:pt x="92" y="94"/>
                      <a:pt x="92" y="94"/>
                    </a:cubicBezTo>
                    <a:lnTo>
                      <a:pt x="92" y="0"/>
                    </a:lnTo>
                    <a:close/>
                    <a:moveTo>
                      <a:pt x="0" y="146"/>
                    </a:moveTo>
                    <a:cubicBezTo>
                      <a:pt x="57" y="146"/>
                      <a:pt x="57" y="146"/>
                      <a:pt x="57" y="146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5" y="49"/>
                      <a:pt x="50" y="51"/>
                      <a:pt x="45" y="51"/>
                    </a:cubicBezTo>
                    <a:cubicBezTo>
                      <a:pt x="36" y="51"/>
                      <a:pt x="29" y="44"/>
                      <a:pt x="29" y="35"/>
                    </a:cubicBezTo>
                    <a:cubicBezTo>
                      <a:pt x="29" y="26"/>
                      <a:pt x="36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50" y="19"/>
                      <a:pt x="55" y="22"/>
                      <a:pt x="57" y="2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4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7" name="Freeform 103"/>
              <p:cNvSpPr/>
              <p:nvPr/>
            </p:nvSpPr>
            <p:spPr bwMode="auto">
              <a:xfrm>
                <a:off x="9232901" y="2300288"/>
                <a:ext cx="195263" cy="185738"/>
              </a:xfrm>
              <a:custGeom>
                <a:avLst/>
                <a:gdLst>
                  <a:gd name="T0" fmla="*/ 20 w 117"/>
                  <a:gd name="T1" fmla="*/ 111 h 111"/>
                  <a:gd name="T2" fmla="*/ 40 w 117"/>
                  <a:gd name="T3" fmla="*/ 91 h 111"/>
                  <a:gd name="T4" fmla="*/ 40 w 117"/>
                  <a:gd name="T5" fmla="*/ 90 h 111"/>
                  <a:gd name="T6" fmla="*/ 40 w 117"/>
                  <a:gd name="T7" fmla="*/ 25 h 111"/>
                  <a:gd name="T8" fmla="*/ 104 w 117"/>
                  <a:gd name="T9" fmla="*/ 25 h 111"/>
                  <a:gd name="T10" fmla="*/ 104 w 117"/>
                  <a:gd name="T11" fmla="*/ 72 h 111"/>
                  <a:gd name="T12" fmla="*/ 97 w 117"/>
                  <a:gd name="T13" fmla="*/ 70 h 111"/>
                  <a:gd name="T14" fmla="*/ 77 w 117"/>
                  <a:gd name="T15" fmla="*/ 91 h 111"/>
                  <a:gd name="T16" fmla="*/ 97 w 117"/>
                  <a:gd name="T17" fmla="*/ 111 h 111"/>
                  <a:gd name="T18" fmla="*/ 117 w 117"/>
                  <a:gd name="T19" fmla="*/ 91 h 111"/>
                  <a:gd name="T20" fmla="*/ 117 w 117"/>
                  <a:gd name="T21" fmla="*/ 90 h 111"/>
                  <a:gd name="T22" fmla="*/ 117 w 117"/>
                  <a:gd name="T23" fmla="*/ 90 h 111"/>
                  <a:gd name="T24" fmla="*/ 117 w 117"/>
                  <a:gd name="T25" fmla="*/ 25 h 111"/>
                  <a:gd name="T26" fmla="*/ 117 w 117"/>
                  <a:gd name="T27" fmla="*/ 0 h 111"/>
                  <a:gd name="T28" fmla="*/ 104 w 117"/>
                  <a:gd name="T29" fmla="*/ 0 h 111"/>
                  <a:gd name="T30" fmla="*/ 40 w 117"/>
                  <a:gd name="T31" fmla="*/ 0 h 111"/>
                  <a:gd name="T32" fmla="*/ 27 w 117"/>
                  <a:gd name="T33" fmla="*/ 0 h 111"/>
                  <a:gd name="T34" fmla="*/ 27 w 117"/>
                  <a:gd name="T35" fmla="*/ 25 h 111"/>
                  <a:gd name="T36" fmla="*/ 27 w 117"/>
                  <a:gd name="T37" fmla="*/ 72 h 111"/>
                  <a:gd name="T38" fmla="*/ 20 w 117"/>
                  <a:gd name="T39" fmla="*/ 70 h 111"/>
                  <a:gd name="T40" fmla="*/ 0 w 117"/>
                  <a:gd name="T41" fmla="*/ 91 h 111"/>
                  <a:gd name="T42" fmla="*/ 20 w 117"/>
                  <a:gd name="T4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7" h="111">
                    <a:moveTo>
                      <a:pt x="20" y="111"/>
                    </a:moveTo>
                    <a:cubicBezTo>
                      <a:pt x="31" y="111"/>
                      <a:pt x="40" y="102"/>
                      <a:pt x="40" y="91"/>
                    </a:cubicBezTo>
                    <a:cubicBezTo>
                      <a:pt x="40" y="91"/>
                      <a:pt x="40" y="91"/>
                      <a:pt x="40" y="90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2" y="71"/>
                      <a:pt x="100" y="70"/>
                      <a:pt x="97" y="70"/>
                    </a:cubicBezTo>
                    <a:cubicBezTo>
                      <a:pt x="86" y="70"/>
                      <a:pt x="77" y="79"/>
                      <a:pt x="77" y="91"/>
                    </a:cubicBezTo>
                    <a:cubicBezTo>
                      <a:pt x="77" y="102"/>
                      <a:pt x="86" y="111"/>
                      <a:pt x="97" y="111"/>
                    </a:cubicBezTo>
                    <a:cubicBezTo>
                      <a:pt x="108" y="111"/>
                      <a:pt x="117" y="102"/>
                      <a:pt x="117" y="91"/>
                    </a:cubicBezTo>
                    <a:cubicBezTo>
                      <a:pt x="117" y="91"/>
                      <a:pt x="117" y="91"/>
                      <a:pt x="117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17" y="25"/>
                      <a:pt x="117" y="25"/>
                      <a:pt x="117" y="25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5" y="71"/>
                      <a:pt x="22" y="70"/>
                      <a:pt x="20" y="70"/>
                    </a:cubicBezTo>
                    <a:cubicBezTo>
                      <a:pt x="9" y="70"/>
                      <a:pt x="0" y="79"/>
                      <a:pt x="0" y="91"/>
                    </a:cubicBezTo>
                    <a:cubicBezTo>
                      <a:pt x="0" y="102"/>
                      <a:pt x="9" y="111"/>
                      <a:pt x="20" y="11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8" name="Freeform 104"/>
              <p:cNvSpPr>
                <a:spLocks noEditPoints="1"/>
              </p:cNvSpPr>
              <p:nvPr/>
            </p:nvSpPr>
            <p:spPr bwMode="auto">
              <a:xfrm>
                <a:off x="10418763" y="2630488"/>
                <a:ext cx="204788" cy="190500"/>
              </a:xfrm>
              <a:custGeom>
                <a:avLst/>
                <a:gdLst>
                  <a:gd name="T0" fmla="*/ 110 w 123"/>
                  <a:gd name="T1" fmla="*/ 18 h 114"/>
                  <a:gd name="T2" fmla="*/ 92 w 123"/>
                  <a:gd name="T3" fmla="*/ 0 h 114"/>
                  <a:gd name="T4" fmla="*/ 62 w 123"/>
                  <a:gd name="T5" fmla="*/ 0 h 114"/>
                  <a:gd name="T6" fmla="*/ 62 w 123"/>
                  <a:gd name="T7" fmla="*/ 15 h 114"/>
                  <a:gd name="T8" fmla="*/ 92 w 123"/>
                  <a:gd name="T9" fmla="*/ 15 h 114"/>
                  <a:gd name="T10" fmla="*/ 96 w 123"/>
                  <a:gd name="T11" fmla="*/ 18 h 114"/>
                  <a:gd name="T12" fmla="*/ 96 w 123"/>
                  <a:gd name="T13" fmla="*/ 49 h 114"/>
                  <a:gd name="T14" fmla="*/ 62 w 123"/>
                  <a:gd name="T15" fmla="*/ 49 h 114"/>
                  <a:gd name="T16" fmla="*/ 62 w 123"/>
                  <a:gd name="T17" fmla="*/ 63 h 114"/>
                  <a:gd name="T18" fmla="*/ 62 w 123"/>
                  <a:gd name="T19" fmla="*/ 63 h 114"/>
                  <a:gd name="T20" fmla="*/ 73 w 123"/>
                  <a:gd name="T21" fmla="*/ 74 h 114"/>
                  <a:gd name="T22" fmla="*/ 68 w 123"/>
                  <a:gd name="T23" fmla="*/ 84 h 114"/>
                  <a:gd name="T24" fmla="*/ 66 w 123"/>
                  <a:gd name="T25" fmla="*/ 84 h 114"/>
                  <a:gd name="T26" fmla="*/ 66 w 123"/>
                  <a:gd name="T27" fmla="*/ 98 h 114"/>
                  <a:gd name="T28" fmla="*/ 66 w 123"/>
                  <a:gd name="T29" fmla="*/ 101 h 114"/>
                  <a:gd name="T30" fmla="*/ 66 w 123"/>
                  <a:gd name="T31" fmla="*/ 101 h 114"/>
                  <a:gd name="T32" fmla="*/ 62 w 123"/>
                  <a:gd name="T33" fmla="*/ 101 h 114"/>
                  <a:gd name="T34" fmla="*/ 62 w 123"/>
                  <a:gd name="T35" fmla="*/ 114 h 114"/>
                  <a:gd name="T36" fmla="*/ 123 w 123"/>
                  <a:gd name="T37" fmla="*/ 114 h 114"/>
                  <a:gd name="T38" fmla="*/ 123 w 123"/>
                  <a:gd name="T39" fmla="*/ 49 h 114"/>
                  <a:gd name="T40" fmla="*/ 110 w 123"/>
                  <a:gd name="T41" fmla="*/ 49 h 114"/>
                  <a:gd name="T42" fmla="*/ 110 w 123"/>
                  <a:gd name="T43" fmla="*/ 18 h 114"/>
                  <a:gd name="T44" fmla="*/ 62 w 123"/>
                  <a:gd name="T45" fmla="*/ 0 h 114"/>
                  <a:gd name="T46" fmla="*/ 31 w 123"/>
                  <a:gd name="T47" fmla="*/ 0 h 114"/>
                  <a:gd name="T48" fmla="*/ 13 w 123"/>
                  <a:gd name="T49" fmla="*/ 18 h 114"/>
                  <a:gd name="T50" fmla="*/ 13 w 123"/>
                  <a:gd name="T51" fmla="*/ 49 h 114"/>
                  <a:gd name="T52" fmla="*/ 0 w 123"/>
                  <a:gd name="T53" fmla="*/ 49 h 114"/>
                  <a:gd name="T54" fmla="*/ 0 w 123"/>
                  <a:gd name="T55" fmla="*/ 114 h 114"/>
                  <a:gd name="T56" fmla="*/ 62 w 123"/>
                  <a:gd name="T57" fmla="*/ 114 h 114"/>
                  <a:gd name="T58" fmla="*/ 62 w 123"/>
                  <a:gd name="T59" fmla="*/ 101 h 114"/>
                  <a:gd name="T60" fmla="*/ 57 w 123"/>
                  <a:gd name="T61" fmla="*/ 101 h 114"/>
                  <a:gd name="T62" fmla="*/ 57 w 123"/>
                  <a:gd name="T63" fmla="*/ 98 h 114"/>
                  <a:gd name="T64" fmla="*/ 57 w 123"/>
                  <a:gd name="T65" fmla="*/ 84 h 114"/>
                  <a:gd name="T66" fmla="*/ 55 w 123"/>
                  <a:gd name="T67" fmla="*/ 84 h 114"/>
                  <a:gd name="T68" fmla="*/ 50 w 123"/>
                  <a:gd name="T69" fmla="*/ 74 h 114"/>
                  <a:gd name="T70" fmla="*/ 62 w 123"/>
                  <a:gd name="T71" fmla="*/ 63 h 114"/>
                  <a:gd name="T72" fmla="*/ 62 w 123"/>
                  <a:gd name="T73" fmla="*/ 49 h 114"/>
                  <a:gd name="T74" fmla="*/ 27 w 123"/>
                  <a:gd name="T75" fmla="*/ 49 h 114"/>
                  <a:gd name="T76" fmla="*/ 27 w 123"/>
                  <a:gd name="T77" fmla="*/ 49 h 114"/>
                  <a:gd name="T78" fmla="*/ 27 w 123"/>
                  <a:gd name="T79" fmla="*/ 18 h 114"/>
                  <a:gd name="T80" fmla="*/ 31 w 123"/>
                  <a:gd name="T81" fmla="*/ 15 h 114"/>
                  <a:gd name="T82" fmla="*/ 62 w 123"/>
                  <a:gd name="T83" fmla="*/ 15 h 114"/>
                  <a:gd name="T84" fmla="*/ 62 w 123"/>
                  <a:gd name="T8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3" h="114">
                    <a:moveTo>
                      <a:pt x="110" y="18"/>
                    </a:moveTo>
                    <a:cubicBezTo>
                      <a:pt x="110" y="8"/>
                      <a:pt x="102" y="0"/>
                      <a:pt x="9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4" y="15"/>
                      <a:pt x="96" y="16"/>
                      <a:pt x="96" y="18"/>
                    </a:cubicBezTo>
                    <a:cubicBezTo>
                      <a:pt x="96" y="49"/>
                      <a:pt x="96" y="49"/>
                      <a:pt x="96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2" y="63"/>
                      <a:pt x="62" y="63"/>
                      <a:pt x="62" y="63"/>
                    </a:cubicBezTo>
                    <a:cubicBezTo>
                      <a:pt x="68" y="63"/>
                      <a:pt x="73" y="68"/>
                      <a:pt x="73" y="74"/>
                    </a:cubicBezTo>
                    <a:cubicBezTo>
                      <a:pt x="73" y="78"/>
                      <a:pt x="71" y="81"/>
                      <a:pt x="68" y="84"/>
                    </a:cubicBezTo>
                    <a:cubicBezTo>
                      <a:pt x="67" y="84"/>
                      <a:pt x="67" y="84"/>
                      <a:pt x="66" y="84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62" y="114"/>
                      <a:pt x="62" y="114"/>
                      <a:pt x="62" y="114"/>
                    </a:cubicBezTo>
                    <a:cubicBezTo>
                      <a:pt x="123" y="114"/>
                      <a:pt x="123" y="114"/>
                      <a:pt x="123" y="114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110" y="49"/>
                      <a:pt x="110" y="49"/>
                      <a:pt x="110" y="49"/>
                    </a:cubicBezTo>
                    <a:lnTo>
                      <a:pt x="110" y="18"/>
                    </a:lnTo>
                    <a:close/>
                    <a:moveTo>
                      <a:pt x="6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21" y="0"/>
                      <a:pt x="13" y="8"/>
                      <a:pt x="13" y="18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62" y="114"/>
                      <a:pt x="62" y="114"/>
                      <a:pt x="62" y="114"/>
                    </a:cubicBezTo>
                    <a:cubicBezTo>
                      <a:pt x="62" y="101"/>
                      <a:pt x="62" y="101"/>
                      <a:pt x="62" y="101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84"/>
                      <a:pt x="57" y="84"/>
                      <a:pt x="57" y="84"/>
                    </a:cubicBezTo>
                    <a:cubicBezTo>
                      <a:pt x="56" y="84"/>
                      <a:pt x="56" y="84"/>
                      <a:pt x="55" y="84"/>
                    </a:cubicBezTo>
                    <a:cubicBezTo>
                      <a:pt x="52" y="81"/>
                      <a:pt x="50" y="78"/>
                      <a:pt x="50" y="74"/>
                    </a:cubicBezTo>
                    <a:cubicBezTo>
                      <a:pt x="50" y="68"/>
                      <a:pt x="55" y="63"/>
                      <a:pt x="62" y="63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7" y="16"/>
                      <a:pt x="29" y="15"/>
                      <a:pt x="31" y="15"/>
                    </a:cubicBezTo>
                    <a:cubicBezTo>
                      <a:pt x="62" y="15"/>
                      <a:pt x="62" y="15"/>
                      <a:pt x="62" y="15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79" name="Rectangle 105"/>
              <p:cNvSpPr>
                <a:spLocks noChangeArrowheads="1"/>
              </p:cNvSpPr>
              <p:nvPr/>
            </p:nvSpPr>
            <p:spPr bwMode="auto">
              <a:xfrm>
                <a:off x="7937501" y="3054351"/>
                <a:ext cx="371475" cy="428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0" name="Freeform 106"/>
              <p:cNvSpPr>
                <a:spLocks noEditPoints="1"/>
              </p:cNvSpPr>
              <p:nvPr/>
            </p:nvSpPr>
            <p:spPr bwMode="auto">
              <a:xfrm>
                <a:off x="7937501" y="3143251"/>
                <a:ext cx="371475" cy="149225"/>
              </a:xfrm>
              <a:custGeom>
                <a:avLst/>
                <a:gdLst>
                  <a:gd name="T0" fmla="*/ 199 w 234"/>
                  <a:gd name="T1" fmla="*/ 94 h 94"/>
                  <a:gd name="T2" fmla="*/ 234 w 234"/>
                  <a:gd name="T3" fmla="*/ 94 h 94"/>
                  <a:gd name="T4" fmla="*/ 234 w 234"/>
                  <a:gd name="T5" fmla="*/ 0 h 94"/>
                  <a:gd name="T6" fmla="*/ 199 w 234"/>
                  <a:gd name="T7" fmla="*/ 0 h 94"/>
                  <a:gd name="T8" fmla="*/ 199 w 234"/>
                  <a:gd name="T9" fmla="*/ 46 h 94"/>
                  <a:gd name="T10" fmla="*/ 199 w 234"/>
                  <a:gd name="T11" fmla="*/ 46 h 94"/>
                  <a:gd name="T12" fmla="*/ 216 w 234"/>
                  <a:gd name="T13" fmla="*/ 63 h 94"/>
                  <a:gd name="T14" fmla="*/ 199 w 234"/>
                  <a:gd name="T15" fmla="*/ 81 h 94"/>
                  <a:gd name="T16" fmla="*/ 199 w 234"/>
                  <a:gd name="T17" fmla="*/ 94 h 94"/>
                  <a:gd name="T18" fmla="*/ 0 w 234"/>
                  <a:gd name="T19" fmla="*/ 94 h 94"/>
                  <a:gd name="T20" fmla="*/ 199 w 234"/>
                  <a:gd name="T21" fmla="*/ 94 h 94"/>
                  <a:gd name="T22" fmla="*/ 199 w 234"/>
                  <a:gd name="T23" fmla="*/ 81 h 94"/>
                  <a:gd name="T24" fmla="*/ 182 w 234"/>
                  <a:gd name="T25" fmla="*/ 63 h 94"/>
                  <a:gd name="T26" fmla="*/ 199 w 234"/>
                  <a:gd name="T27" fmla="*/ 46 h 94"/>
                  <a:gd name="T28" fmla="*/ 199 w 234"/>
                  <a:gd name="T29" fmla="*/ 0 h 94"/>
                  <a:gd name="T30" fmla="*/ 0 w 234"/>
                  <a:gd name="T31" fmla="*/ 0 h 94"/>
                  <a:gd name="T32" fmla="*/ 0 w 234"/>
                  <a:gd name="T33" fmla="*/ 94 h 94"/>
                  <a:gd name="T34" fmla="*/ 0 w 234"/>
                  <a:gd name="T35" fmla="*/ 94 h 94"/>
                  <a:gd name="T36" fmla="*/ 199 w 234"/>
                  <a:gd name="T37" fmla="*/ 46 h 94"/>
                  <a:gd name="T38" fmla="*/ 199 w 234"/>
                  <a:gd name="T3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" h="94">
                    <a:moveTo>
                      <a:pt x="199" y="94"/>
                    </a:moveTo>
                    <a:lnTo>
                      <a:pt x="234" y="94"/>
                    </a:lnTo>
                    <a:lnTo>
                      <a:pt x="234" y="0"/>
                    </a:lnTo>
                    <a:lnTo>
                      <a:pt x="199" y="0"/>
                    </a:lnTo>
                    <a:lnTo>
                      <a:pt x="199" y="46"/>
                    </a:lnTo>
                    <a:lnTo>
                      <a:pt x="199" y="46"/>
                    </a:lnTo>
                    <a:lnTo>
                      <a:pt x="216" y="63"/>
                    </a:lnTo>
                    <a:lnTo>
                      <a:pt x="199" y="81"/>
                    </a:lnTo>
                    <a:lnTo>
                      <a:pt x="199" y="94"/>
                    </a:lnTo>
                    <a:close/>
                    <a:moveTo>
                      <a:pt x="0" y="94"/>
                    </a:moveTo>
                    <a:lnTo>
                      <a:pt x="199" y="94"/>
                    </a:lnTo>
                    <a:lnTo>
                      <a:pt x="199" y="81"/>
                    </a:lnTo>
                    <a:lnTo>
                      <a:pt x="182" y="63"/>
                    </a:lnTo>
                    <a:lnTo>
                      <a:pt x="199" y="46"/>
                    </a:lnTo>
                    <a:lnTo>
                      <a:pt x="199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  <a:moveTo>
                      <a:pt x="199" y="46"/>
                    </a:moveTo>
                    <a:lnTo>
                      <a:pt x="199" y="4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1" name="Freeform 107"/>
              <p:cNvSpPr>
                <a:spLocks noEditPoints="1"/>
              </p:cNvSpPr>
              <p:nvPr/>
            </p:nvSpPr>
            <p:spPr bwMode="auto">
              <a:xfrm>
                <a:off x="7937501" y="3143251"/>
                <a:ext cx="371475" cy="149225"/>
              </a:xfrm>
              <a:custGeom>
                <a:avLst/>
                <a:gdLst>
                  <a:gd name="T0" fmla="*/ 199 w 234"/>
                  <a:gd name="T1" fmla="*/ 94 h 94"/>
                  <a:gd name="T2" fmla="*/ 234 w 234"/>
                  <a:gd name="T3" fmla="*/ 94 h 94"/>
                  <a:gd name="T4" fmla="*/ 234 w 234"/>
                  <a:gd name="T5" fmla="*/ 0 h 94"/>
                  <a:gd name="T6" fmla="*/ 199 w 234"/>
                  <a:gd name="T7" fmla="*/ 0 h 94"/>
                  <a:gd name="T8" fmla="*/ 199 w 234"/>
                  <a:gd name="T9" fmla="*/ 46 h 94"/>
                  <a:gd name="T10" fmla="*/ 199 w 234"/>
                  <a:gd name="T11" fmla="*/ 46 h 94"/>
                  <a:gd name="T12" fmla="*/ 216 w 234"/>
                  <a:gd name="T13" fmla="*/ 63 h 94"/>
                  <a:gd name="T14" fmla="*/ 199 w 234"/>
                  <a:gd name="T15" fmla="*/ 81 h 94"/>
                  <a:gd name="T16" fmla="*/ 199 w 234"/>
                  <a:gd name="T17" fmla="*/ 94 h 94"/>
                  <a:gd name="T18" fmla="*/ 0 w 234"/>
                  <a:gd name="T19" fmla="*/ 94 h 94"/>
                  <a:gd name="T20" fmla="*/ 199 w 234"/>
                  <a:gd name="T21" fmla="*/ 94 h 94"/>
                  <a:gd name="T22" fmla="*/ 199 w 234"/>
                  <a:gd name="T23" fmla="*/ 81 h 94"/>
                  <a:gd name="T24" fmla="*/ 182 w 234"/>
                  <a:gd name="T25" fmla="*/ 63 h 94"/>
                  <a:gd name="T26" fmla="*/ 199 w 234"/>
                  <a:gd name="T27" fmla="*/ 46 h 94"/>
                  <a:gd name="T28" fmla="*/ 199 w 234"/>
                  <a:gd name="T29" fmla="*/ 0 h 94"/>
                  <a:gd name="T30" fmla="*/ 0 w 234"/>
                  <a:gd name="T31" fmla="*/ 0 h 94"/>
                  <a:gd name="T32" fmla="*/ 0 w 234"/>
                  <a:gd name="T33" fmla="*/ 94 h 94"/>
                  <a:gd name="T34" fmla="*/ 0 w 234"/>
                  <a:gd name="T35" fmla="*/ 94 h 94"/>
                  <a:gd name="T36" fmla="*/ 199 w 234"/>
                  <a:gd name="T37" fmla="*/ 46 h 94"/>
                  <a:gd name="T38" fmla="*/ 199 w 234"/>
                  <a:gd name="T39" fmla="*/ 4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4" h="94">
                    <a:moveTo>
                      <a:pt x="199" y="94"/>
                    </a:moveTo>
                    <a:lnTo>
                      <a:pt x="234" y="94"/>
                    </a:lnTo>
                    <a:lnTo>
                      <a:pt x="234" y="0"/>
                    </a:lnTo>
                    <a:lnTo>
                      <a:pt x="199" y="0"/>
                    </a:lnTo>
                    <a:lnTo>
                      <a:pt x="199" y="46"/>
                    </a:lnTo>
                    <a:lnTo>
                      <a:pt x="199" y="46"/>
                    </a:lnTo>
                    <a:lnTo>
                      <a:pt x="216" y="63"/>
                    </a:lnTo>
                    <a:lnTo>
                      <a:pt x="199" y="81"/>
                    </a:lnTo>
                    <a:lnTo>
                      <a:pt x="199" y="94"/>
                    </a:lnTo>
                    <a:moveTo>
                      <a:pt x="0" y="94"/>
                    </a:moveTo>
                    <a:lnTo>
                      <a:pt x="199" y="94"/>
                    </a:lnTo>
                    <a:lnTo>
                      <a:pt x="199" y="81"/>
                    </a:lnTo>
                    <a:lnTo>
                      <a:pt x="182" y="63"/>
                    </a:lnTo>
                    <a:lnTo>
                      <a:pt x="199" y="46"/>
                    </a:lnTo>
                    <a:lnTo>
                      <a:pt x="199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0" y="94"/>
                    </a:lnTo>
                    <a:moveTo>
                      <a:pt x="199" y="46"/>
                    </a:moveTo>
                    <a:lnTo>
                      <a:pt x="199" y="46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2" name="Freeform 108"/>
              <p:cNvSpPr/>
              <p:nvPr/>
            </p:nvSpPr>
            <p:spPr bwMode="auto">
              <a:xfrm>
                <a:off x="11215688" y="3213101"/>
                <a:ext cx="431800" cy="298450"/>
              </a:xfrm>
              <a:custGeom>
                <a:avLst/>
                <a:gdLst>
                  <a:gd name="T0" fmla="*/ 20 w 259"/>
                  <a:gd name="T1" fmla="*/ 9 h 179"/>
                  <a:gd name="T2" fmla="*/ 64 w 259"/>
                  <a:gd name="T3" fmla="*/ 7 h 179"/>
                  <a:gd name="T4" fmla="*/ 89 w 259"/>
                  <a:gd name="T5" fmla="*/ 49 h 179"/>
                  <a:gd name="T6" fmla="*/ 186 w 259"/>
                  <a:gd name="T7" fmla="*/ 97 h 179"/>
                  <a:gd name="T8" fmla="*/ 235 w 259"/>
                  <a:gd name="T9" fmla="*/ 91 h 179"/>
                  <a:gd name="T10" fmla="*/ 259 w 259"/>
                  <a:gd name="T11" fmla="*/ 127 h 179"/>
                  <a:gd name="T12" fmla="*/ 237 w 259"/>
                  <a:gd name="T13" fmla="*/ 116 h 179"/>
                  <a:gd name="T14" fmla="*/ 224 w 259"/>
                  <a:gd name="T15" fmla="*/ 110 h 179"/>
                  <a:gd name="T16" fmla="*/ 213 w 259"/>
                  <a:gd name="T17" fmla="*/ 118 h 179"/>
                  <a:gd name="T18" fmla="*/ 202 w 259"/>
                  <a:gd name="T19" fmla="*/ 125 h 179"/>
                  <a:gd name="T20" fmla="*/ 202 w 259"/>
                  <a:gd name="T21" fmla="*/ 125 h 179"/>
                  <a:gd name="T22" fmla="*/ 203 w 259"/>
                  <a:gd name="T23" fmla="*/ 139 h 179"/>
                  <a:gd name="T24" fmla="*/ 204 w 259"/>
                  <a:gd name="T25" fmla="*/ 152 h 179"/>
                  <a:gd name="T26" fmla="*/ 216 w 259"/>
                  <a:gd name="T27" fmla="*/ 158 h 179"/>
                  <a:gd name="T28" fmla="*/ 239 w 259"/>
                  <a:gd name="T29" fmla="*/ 169 h 179"/>
                  <a:gd name="T30" fmla="*/ 195 w 259"/>
                  <a:gd name="T31" fmla="*/ 172 h 179"/>
                  <a:gd name="T32" fmla="*/ 170 w 259"/>
                  <a:gd name="T33" fmla="*/ 130 h 179"/>
                  <a:gd name="T34" fmla="*/ 73 w 259"/>
                  <a:gd name="T35" fmla="*/ 82 h 179"/>
                  <a:gd name="T36" fmla="*/ 24 w 259"/>
                  <a:gd name="T37" fmla="*/ 87 h 179"/>
                  <a:gd name="T38" fmla="*/ 0 w 259"/>
                  <a:gd name="T39" fmla="*/ 51 h 179"/>
                  <a:gd name="T40" fmla="*/ 22 w 259"/>
                  <a:gd name="T41" fmla="*/ 62 h 179"/>
                  <a:gd name="T42" fmla="*/ 35 w 259"/>
                  <a:gd name="T43" fmla="*/ 68 h 179"/>
                  <a:gd name="T44" fmla="*/ 46 w 259"/>
                  <a:gd name="T45" fmla="*/ 61 h 179"/>
                  <a:gd name="T46" fmla="*/ 57 w 259"/>
                  <a:gd name="T47" fmla="*/ 53 h 179"/>
                  <a:gd name="T48" fmla="*/ 57 w 259"/>
                  <a:gd name="T49" fmla="*/ 53 h 179"/>
                  <a:gd name="T50" fmla="*/ 56 w 259"/>
                  <a:gd name="T51" fmla="*/ 40 h 179"/>
                  <a:gd name="T52" fmla="*/ 55 w 259"/>
                  <a:gd name="T53" fmla="*/ 26 h 179"/>
                  <a:gd name="T54" fmla="*/ 43 w 259"/>
                  <a:gd name="T55" fmla="*/ 20 h 179"/>
                  <a:gd name="T56" fmla="*/ 20 w 259"/>
                  <a:gd name="T57" fmla="*/ 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9" h="179">
                    <a:moveTo>
                      <a:pt x="20" y="9"/>
                    </a:moveTo>
                    <a:cubicBezTo>
                      <a:pt x="33" y="1"/>
                      <a:pt x="50" y="0"/>
                      <a:pt x="64" y="7"/>
                    </a:cubicBezTo>
                    <a:cubicBezTo>
                      <a:pt x="81" y="15"/>
                      <a:pt x="90" y="32"/>
                      <a:pt x="89" y="49"/>
                    </a:cubicBezTo>
                    <a:cubicBezTo>
                      <a:pt x="186" y="97"/>
                      <a:pt x="186" y="97"/>
                      <a:pt x="186" y="97"/>
                    </a:cubicBezTo>
                    <a:cubicBezTo>
                      <a:pt x="199" y="86"/>
                      <a:pt x="218" y="83"/>
                      <a:pt x="235" y="91"/>
                    </a:cubicBezTo>
                    <a:cubicBezTo>
                      <a:pt x="249" y="98"/>
                      <a:pt x="258" y="112"/>
                      <a:pt x="259" y="127"/>
                    </a:cubicBezTo>
                    <a:cubicBezTo>
                      <a:pt x="237" y="116"/>
                      <a:pt x="237" y="116"/>
                      <a:pt x="237" y="116"/>
                    </a:cubicBezTo>
                    <a:cubicBezTo>
                      <a:pt x="224" y="110"/>
                      <a:pt x="224" y="110"/>
                      <a:pt x="224" y="110"/>
                    </a:cubicBezTo>
                    <a:cubicBezTo>
                      <a:pt x="213" y="118"/>
                      <a:pt x="213" y="118"/>
                      <a:pt x="213" y="118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2" y="125"/>
                      <a:pt x="202" y="125"/>
                      <a:pt x="202" y="125"/>
                    </a:cubicBezTo>
                    <a:cubicBezTo>
                      <a:pt x="203" y="139"/>
                      <a:pt x="203" y="139"/>
                      <a:pt x="203" y="139"/>
                    </a:cubicBezTo>
                    <a:cubicBezTo>
                      <a:pt x="204" y="152"/>
                      <a:pt x="204" y="152"/>
                      <a:pt x="204" y="152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39" y="169"/>
                      <a:pt x="239" y="169"/>
                      <a:pt x="239" y="169"/>
                    </a:cubicBezTo>
                    <a:cubicBezTo>
                      <a:pt x="226" y="178"/>
                      <a:pt x="209" y="179"/>
                      <a:pt x="195" y="172"/>
                    </a:cubicBezTo>
                    <a:cubicBezTo>
                      <a:pt x="178" y="164"/>
                      <a:pt x="169" y="147"/>
                      <a:pt x="170" y="130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60" y="93"/>
                      <a:pt x="41" y="96"/>
                      <a:pt x="24" y="87"/>
                    </a:cubicBezTo>
                    <a:cubicBezTo>
                      <a:pt x="10" y="80"/>
                      <a:pt x="1" y="66"/>
                      <a:pt x="0" y="51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43" y="20"/>
                      <a:pt x="43" y="20"/>
                      <a:pt x="43" y="20"/>
                    </a:cubicBezTo>
                    <a:lnTo>
                      <a:pt x="20" y="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3" name="Freeform 109"/>
              <p:cNvSpPr/>
              <p:nvPr/>
            </p:nvSpPr>
            <p:spPr bwMode="auto">
              <a:xfrm>
                <a:off x="9815513" y="2141538"/>
                <a:ext cx="103188" cy="298450"/>
              </a:xfrm>
              <a:custGeom>
                <a:avLst/>
                <a:gdLst>
                  <a:gd name="T0" fmla="*/ 55 w 62"/>
                  <a:gd name="T1" fmla="*/ 21 h 178"/>
                  <a:gd name="T2" fmla="*/ 61 w 62"/>
                  <a:gd name="T3" fmla="*/ 43 h 178"/>
                  <a:gd name="T4" fmla="*/ 57 w 62"/>
                  <a:gd name="T5" fmla="*/ 62 h 178"/>
                  <a:gd name="T6" fmla="*/ 39 w 62"/>
                  <a:gd name="T7" fmla="*/ 81 h 178"/>
                  <a:gd name="T8" fmla="*/ 39 w 62"/>
                  <a:gd name="T9" fmla="*/ 178 h 178"/>
                  <a:gd name="T10" fmla="*/ 23 w 62"/>
                  <a:gd name="T11" fmla="*/ 178 h 178"/>
                  <a:gd name="T12" fmla="*/ 23 w 62"/>
                  <a:gd name="T13" fmla="*/ 82 h 178"/>
                  <a:gd name="T14" fmla="*/ 5 w 62"/>
                  <a:gd name="T15" fmla="*/ 62 h 178"/>
                  <a:gd name="T16" fmla="*/ 1 w 62"/>
                  <a:gd name="T17" fmla="*/ 43 h 178"/>
                  <a:gd name="T18" fmla="*/ 7 w 62"/>
                  <a:gd name="T19" fmla="*/ 21 h 178"/>
                  <a:gd name="T20" fmla="*/ 21 w 62"/>
                  <a:gd name="T21" fmla="*/ 0 h 178"/>
                  <a:gd name="T22" fmla="*/ 16 w 62"/>
                  <a:gd name="T23" fmla="*/ 42 h 178"/>
                  <a:gd name="T24" fmla="*/ 22 w 62"/>
                  <a:gd name="T25" fmla="*/ 42 h 178"/>
                  <a:gd name="T26" fmla="*/ 26 w 62"/>
                  <a:gd name="T27" fmla="*/ 0 h 178"/>
                  <a:gd name="T28" fmla="*/ 31 w 62"/>
                  <a:gd name="T29" fmla="*/ 0 h 178"/>
                  <a:gd name="T30" fmla="*/ 35 w 62"/>
                  <a:gd name="T31" fmla="*/ 0 h 178"/>
                  <a:gd name="T32" fmla="*/ 40 w 62"/>
                  <a:gd name="T33" fmla="*/ 42 h 178"/>
                  <a:gd name="T34" fmla="*/ 45 w 62"/>
                  <a:gd name="T35" fmla="*/ 42 h 178"/>
                  <a:gd name="T36" fmla="*/ 41 w 62"/>
                  <a:gd name="T37" fmla="*/ 0 h 178"/>
                  <a:gd name="T38" fmla="*/ 55 w 62"/>
                  <a:gd name="T39" fmla="*/ 2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" h="178">
                    <a:moveTo>
                      <a:pt x="55" y="21"/>
                    </a:moveTo>
                    <a:cubicBezTo>
                      <a:pt x="57" y="28"/>
                      <a:pt x="60" y="36"/>
                      <a:pt x="61" y="43"/>
                    </a:cubicBezTo>
                    <a:cubicBezTo>
                      <a:pt x="62" y="51"/>
                      <a:pt x="60" y="56"/>
                      <a:pt x="57" y="62"/>
                    </a:cubicBezTo>
                    <a:cubicBezTo>
                      <a:pt x="53" y="68"/>
                      <a:pt x="47" y="77"/>
                      <a:pt x="39" y="81"/>
                    </a:cubicBezTo>
                    <a:cubicBezTo>
                      <a:pt x="39" y="178"/>
                      <a:pt x="39" y="178"/>
                      <a:pt x="39" y="178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15" y="77"/>
                      <a:pt x="9" y="68"/>
                      <a:pt x="5" y="62"/>
                    </a:cubicBezTo>
                    <a:cubicBezTo>
                      <a:pt x="2" y="56"/>
                      <a:pt x="0" y="51"/>
                      <a:pt x="1" y="43"/>
                    </a:cubicBezTo>
                    <a:cubicBezTo>
                      <a:pt x="2" y="36"/>
                      <a:pt x="5" y="28"/>
                      <a:pt x="7" y="21"/>
                    </a:cubicBezTo>
                    <a:cubicBezTo>
                      <a:pt x="9" y="15"/>
                      <a:pt x="13" y="1"/>
                      <a:pt x="21" y="0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8" y="1"/>
                      <a:pt x="52" y="15"/>
                      <a:pt x="55" y="2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4" name="Freeform 110"/>
              <p:cNvSpPr/>
              <p:nvPr/>
            </p:nvSpPr>
            <p:spPr bwMode="auto">
              <a:xfrm>
                <a:off x="9675813" y="2135188"/>
                <a:ext cx="107950" cy="304800"/>
              </a:xfrm>
              <a:custGeom>
                <a:avLst/>
                <a:gdLst>
                  <a:gd name="T0" fmla="*/ 24 w 65"/>
                  <a:gd name="T1" fmla="*/ 182 h 182"/>
                  <a:gd name="T2" fmla="*/ 24 w 65"/>
                  <a:gd name="T3" fmla="*/ 87 h 182"/>
                  <a:gd name="T4" fmla="*/ 0 w 65"/>
                  <a:gd name="T5" fmla="*/ 49 h 182"/>
                  <a:gd name="T6" fmla="*/ 32 w 65"/>
                  <a:gd name="T7" fmla="*/ 0 h 182"/>
                  <a:gd name="T8" fmla="*/ 65 w 65"/>
                  <a:gd name="T9" fmla="*/ 49 h 182"/>
                  <a:gd name="T10" fmla="*/ 41 w 65"/>
                  <a:gd name="T11" fmla="*/ 87 h 182"/>
                  <a:gd name="T12" fmla="*/ 41 w 65"/>
                  <a:gd name="T13" fmla="*/ 182 h 182"/>
                  <a:gd name="T14" fmla="*/ 24 w 65"/>
                  <a:gd name="T1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2">
                    <a:moveTo>
                      <a:pt x="24" y="182"/>
                    </a:moveTo>
                    <a:cubicBezTo>
                      <a:pt x="24" y="87"/>
                      <a:pt x="24" y="87"/>
                      <a:pt x="24" y="87"/>
                    </a:cubicBezTo>
                    <a:cubicBezTo>
                      <a:pt x="10" y="83"/>
                      <a:pt x="0" y="67"/>
                      <a:pt x="0" y="49"/>
                    </a:cubicBezTo>
                    <a:cubicBezTo>
                      <a:pt x="0" y="27"/>
                      <a:pt x="14" y="0"/>
                      <a:pt x="32" y="0"/>
                    </a:cubicBezTo>
                    <a:cubicBezTo>
                      <a:pt x="50" y="0"/>
                      <a:pt x="65" y="27"/>
                      <a:pt x="65" y="49"/>
                    </a:cubicBezTo>
                    <a:cubicBezTo>
                      <a:pt x="65" y="67"/>
                      <a:pt x="55" y="82"/>
                      <a:pt x="41" y="87"/>
                    </a:cubicBezTo>
                    <a:cubicBezTo>
                      <a:pt x="41" y="182"/>
                      <a:pt x="41" y="182"/>
                      <a:pt x="41" y="182"/>
                    </a:cubicBezTo>
                    <a:lnTo>
                      <a:pt x="24" y="18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5" name="Freeform 111"/>
              <p:cNvSpPr/>
              <p:nvPr/>
            </p:nvSpPr>
            <p:spPr bwMode="auto">
              <a:xfrm>
                <a:off x="8120063" y="4133851"/>
                <a:ext cx="390525" cy="225425"/>
              </a:xfrm>
              <a:custGeom>
                <a:avLst/>
                <a:gdLst>
                  <a:gd name="T0" fmla="*/ 196 w 234"/>
                  <a:gd name="T1" fmla="*/ 135 h 135"/>
                  <a:gd name="T2" fmla="*/ 234 w 234"/>
                  <a:gd name="T3" fmla="*/ 104 h 135"/>
                  <a:gd name="T4" fmla="*/ 219 w 234"/>
                  <a:gd name="T5" fmla="*/ 80 h 135"/>
                  <a:gd name="T6" fmla="*/ 220 w 234"/>
                  <a:gd name="T7" fmla="*/ 74 h 135"/>
                  <a:gd name="T8" fmla="*/ 174 w 234"/>
                  <a:gd name="T9" fmla="*/ 38 h 135"/>
                  <a:gd name="T10" fmla="*/ 162 w 234"/>
                  <a:gd name="T11" fmla="*/ 39 h 135"/>
                  <a:gd name="T12" fmla="*/ 162 w 234"/>
                  <a:gd name="T13" fmla="*/ 36 h 135"/>
                  <a:gd name="T14" fmla="*/ 116 w 234"/>
                  <a:gd name="T15" fmla="*/ 0 h 135"/>
                  <a:gd name="T16" fmla="*/ 70 w 234"/>
                  <a:gd name="T17" fmla="*/ 36 h 135"/>
                  <a:gd name="T18" fmla="*/ 70 w 234"/>
                  <a:gd name="T19" fmla="*/ 38 h 135"/>
                  <a:gd name="T20" fmla="*/ 60 w 234"/>
                  <a:gd name="T21" fmla="*/ 38 h 135"/>
                  <a:gd name="T22" fmla="*/ 15 w 234"/>
                  <a:gd name="T23" fmla="*/ 74 h 135"/>
                  <a:gd name="T24" fmla="*/ 15 w 234"/>
                  <a:gd name="T25" fmla="*/ 80 h 135"/>
                  <a:gd name="T26" fmla="*/ 0 w 234"/>
                  <a:gd name="T27" fmla="*/ 104 h 135"/>
                  <a:gd name="T28" fmla="*/ 38 w 234"/>
                  <a:gd name="T29" fmla="*/ 135 h 135"/>
                  <a:gd name="T30" fmla="*/ 99 w 234"/>
                  <a:gd name="T31" fmla="*/ 135 h 135"/>
                  <a:gd name="T32" fmla="*/ 99 w 234"/>
                  <a:gd name="T33" fmla="*/ 82 h 135"/>
                  <a:gd name="T34" fmla="*/ 74 w 234"/>
                  <a:gd name="T35" fmla="*/ 82 h 135"/>
                  <a:gd name="T36" fmla="*/ 117 w 234"/>
                  <a:gd name="T37" fmla="*/ 29 h 135"/>
                  <a:gd name="T38" fmla="*/ 160 w 234"/>
                  <a:gd name="T39" fmla="*/ 82 h 135"/>
                  <a:gd name="T40" fmla="*/ 135 w 234"/>
                  <a:gd name="T41" fmla="*/ 82 h 135"/>
                  <a:gd name="T42" fmla="*/ 135 w 234"/>
                  <a:gd name="T43" fmla="*/ 135 h 135"/>
                  <a:gd name="T44" fmla="*/ 196 w 234"/>
                  <a:gd name="T4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4" h="135">
                    <a:moveTo>
                      <a:pt x="196" y="135"/>
                    </a:moveTo>
                    <a:cubicBezTo>
                      <a:pt x="217" y="135"/>
                      <a:pt x="234" y="118"/>
                      <a:pt x="234" y="104"/>
                    </a:cubicBezTo>
                    <a:cubicBezTo>
                      <a:pt x="234" y="91"/>
                      <a:pt x="228" y="86"/>
                      <a:pt x="219" y="80"/>
                    </a:cubicBezTo>
                    <a:cubicBezTo>
                      <a:pt x="219" y="78"/>
                      <a:pt x="220" y="76"/>
                      <a:pt x="220" y="74"/>
                    </a:cubicBezTo>
                    <a:cubicBezTo>
                      <a:pt x="220" y="54"/>
                      <a:pt x="199" y="38"/>
                      <a:pt x="174" y="38"/>
                    </a:cubicBezTo>
                    <a:cubicBezTo>
                      <a:pt x="170" y="38"/>
                      <a:pt x="165" y="38"/>
                      <a:pt x="162" y="39"/>
                    </a:cubicBezTo>
                    <a:cubicBezTo>
                      <a:pt x="162" y="38"/>
                      <a:pt x="162" y="37"/>
                      <a:pt x="162" y="36"/>
                    </a:cubicBezTo>
                    <a:cubicBezTo>
                      <a:pt x="162" y="16"/>
                      <a:pt x="141" y="0"/>
                      <a:pt x="116" y="0"/>
                    </a:cubicBezTo>
                    <a:cubicBezTo>
                      <a:pt x="91" y="0"/>
                      <a:pt x="70" y="16"/>
                      <a:pt x="70" y="36"/>
                    </a:cubicBezTo>
                    <a:cubicBezTo>
                      <a:pt x="70" y="37"/>
                      <a:pt x="70" y="38"/>
                      <a:pt x="70" y="38"/>
                    </a:cubicBezTo>
                    <a:cubicBezTo>
                      <a:pt x="67" y="38"/>
                      <a:pt x="64" y="38"/>
                      <a:pt x="60" y="38"/>
                    </a:cubicBezTo>
                    <a:cubicBezTo>
                      <a:pt x="35" y="38"/>
                      <a:pt x="15" y="54"/>
                      <a:pt x="15" y="74"/>
                    </a:cubicBezTo>
                    <a:cubicBezTo>
                      <a:pt x="15" y="76"/>
                      <a:pt x="15" y="78"/>
                      <a:pt x="15" y="80"/>
                    </a:cubicBezTo>
                    <a:cubicBezTo>
                      <a:pt x="6" y="86"/>
                      <a:pt x="0" y="91"/>
                      <a:pt x="0" y="104"/>
                    </a:cubicBezTo>
                    <a:cubicBezTo>
                      <a:pt x="0" y="118"/>
                      <a:pt x="17" y="135"/>
                      <a:pt x="38" y="135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74" y="82"/>
                      <a:pt x="74" y="82"/>
                      <a:pt x="74" y="82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60" y="82"/>
                      <a:pt x="160" y="82"/>
                      <a:pt x="160" y="82"/>
                    </a:cubicBezTo>
                    <a:cubicBezTo>
                      <a:pt x="135" y="82"/>
                      <a:pt x="135" y="82"/>
                      <a:pt x="135" y="82"/>
                    </a:cubicBezTo>
                    <a:cubicBezTo>
                      <a:pt x="135" y="135"/>
                      <a:pt x="135" y="135"/>
                      <a:pt x="135" y="135"/>
                    </a:cubicBezTo>
                    <a:lnTo>
                      <a:pt x="196" y="13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86" name="Freeform 112"/>
              <p:cNvSpPr>
                <a:spLocks noEditPoints="1"/>
              </p:cNvSpPr>
              <p:nvPr/>
            </p:nvSpPr>
            <p:spPr bwMode="auto">
              <a:xfrm>
                <a:off x="10677526" y="4117976"/>
                <a:ext cx="328613" cy="261938"/>
              </a:xfrm>
              <a:custGeom>
                <a:avLst/>
                <a:gdLst>
                  <a:gd name="T0" fmla="*/ 177 w 197"/>
                  <a:gd name="T1" fmla="*/ 35 h 157"/>
                  <a:gd name="T2" fmla="*/ 160 w 197"/>
                  <a:gd name="T3" fmla="*/ 36 h 157"/>
                  <a:gd name="T4" fmla="*/ 160 w 197"/>
                  <a:gd name="T5" fmla="*/ 45 h 157"/>
                  <a:gd name="T6" fmla="*/ 179 w 197"/>
                  <a:gd name="T7" fmla="*/ 89 h 157"/>
                  <a:gd name="T8" fmla="*/ 179 w 197"/>
                  <a:gd name="T9" fmla="*/ 109 h 157"/>
                  <a:gd name="T10" fmla="*/ 160 w 197"/>
                  <a:gd name="T11" fmla="*/ 157 h 157"/>
                  <a:gd name="T12" fmla="*/ 197 w 197"/>
                  <a:gd name="T13" fmla="*/ 148 h 157"/>
                  <a:gd name="T14" fmla="*/ 197 w 197"/>
                  <a:gd name="T15" fmla="*/ 57 h 157"/>
                  <a:gd name="T16" fmla="*/ 159 w 197"/>
                  <a:gd name="T17" fmla="*/ 0 h 157"/>
                  <a:gd name="T18" fmla="*/ 98 w 197"/>
                  <a:gd name="T19" fmla="*/ 13 h 157"/>
                  <a:gd name="T20" fmla="*/ 160 w 197"/>
                  <a:gd name="T21" fmla="*/ 36 h 157"/>
                  <a:gd name="T22" fmla="*/ 98 w 197"/>
                  <a:gd name="T23" fmla="*/ 125 h 157"/>
                  <a:gd name="T24" fmla="*/ 150 w 197"/>
                  <a:gd name="T25" fmla="*/ 148 h 157"/>
                  <a:gd name="T26" fmla="*/ 160 w 197"/>
                  <a:gd name="T27" fmla="*/ 157 h 157"/>
                  <a:gd name="T28" fmla="*/ 140 w 197"/>
                  <a:gd name="T29" fmla="*/ 109 h 157"/>
                  <a:gd name="T30" fmla="*/ 160 w 197"/>
                  <a:gd name="T31" fmla="*/ 89 h 157"/>
                  <a:gd name="T32" fmla="*/ 98 w 197"/>
                  <a:gd name="T33" fmla="*/ 45 h 157"/>
                  <a:gd name="T34" fmla="*/ 98 w 197"/>
                  <a:gd name="T35" fmla="*/ 0 h 157"/>
                  <a:gd name="T36" fmla="*/ 37 w 197"/>
                  <a:gd name="T37" fmla="*/ 2 h 157"/>
                  <a:gd name="T38" fmla="*/ 49 w 197"/>
                  <a:gd name="T39" fmla="*/ 13 h 157"/>
                  <a:gd name="T40" fmla="*/ 98 w 197"/>
                  <a:gd name="T41" fmla="*/ 13 h 157"/>
                  <a:gd name="T42" fmla="*/ 37 w 197"/>
                  <a:gd name="T43" fmla="*/ 157 h 157"/>
                  <a:gd name="T44" fmla="*/ 47 w 197"/>
                  <a:gd name="T45" fmla="*/ 148 h 157"/>
                  <a:gd name="T46" fmla="*/ 98 w 197"/>
                  <a:gd name="T47" fmla="*/ 125 h 157"/>
                  <a:gd name="T48" fmla="*/ 37 w 197"/>
                  <a:gd name="T49" fmla="*/ 45 h 157"/>
                  <a:gd name="T50" fmla="*/ 57 w 197"/>
                  <a:gd name="T51" fmla="*/ 89 h 157"/>
                  <a:gd name="T52" fmla="*/ 57 w 197"/>
                  <a:gd name="T53" fmla="*/ 109 h 157"/>
                  <a:gd name="T54" fmla="*/ 37 w 197"/>
                  <a:gd name="T55" fmla="*/ 157 h 157"/>
                  <a:gd name="T56" fmla="*/ 19 w 197"/>
                  <a:gd name="T57" fmla="*/ 35 h 157"/>
                  <a:gd name="T58" fmla="*/ 0 w 197"/>
                  <a:gd name="T59" fmla="*/ 120 h 157"/>
                  <a:gd name="T60" fmla="*/ 0 w 197"/>
                  <a:gd name="T61" fmla="*/ 148 h 157"/>
                  <a:gd name="T62" fmla="*/ 37 w 197"/>
                  <a:gd name="T63" fmla="*/ 157 h 157"/>
                  <a:gd name="T64" fmla="*/ 17 w 197"/>
                  <a:gd name="T65" fmla="*/ 109 h 157"/>
                  <a:gd name="T66" fmla="*/ 37 w 197"/>
                  <a:gd name="T67" fmla="*/ 89 h 157"/>
                  <a:gd name="T68" fmla="*/ 32 w 197"/>
                  <a:gd name="T69" fmla="*/ 45 h 157"/>
                  <a:gd name="T70" fmla="*/ 37 w 197"/>
                  <a:gd name="T71" fmla="*/ 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7" h="157">
                    <a:moveTo>
                      <a:pt x="197" y="57"/>
                    </a:moveTo>
                    <a:cubicBezTo>
                      <a:pt x="177" y="35"/>
                      <a:pt x="177" y="35"/>
                      <a:pt x="177" y="35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0" y="45"/>
                      <a:pt x="160" y="45"/>
                      <a:pt x="160" y="45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79" y="89"/>
                      <a:pt x="179" y="89"/>
                      <a:pt x="179" y="89"/>
                    </a:cubicBezTo>
                    <a:cubicBezTo>
                      <a:pt x="179" y="109"/>
                      <a:pt x="179" y="109"/>
                      <a:pt x="179" y="109"/>
                    </a:cubicBezTo>
                    <a:cubicBezTo>
                      <a:pt x="179" y="109"/>
                      <a:pt x="179" y="109"/>
                      <a:pt x="179" y="109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88" y="157"/>
                      <a:pt x="188" y="157"/>
                      <a:pt x="188" y="157"/>
                    </a:cubicBezTo>
                    <a:cubicBezTo>
                      <a:pt x="193" y="157"/>
                      <a:pt x="197" y="153"/>
                      <a:pt x="197" y="148"/>
                    </a:cubicBezTo>
                    <a:cubicBezTo>
                      <a:pt x="197" y="125"/>
                      <a:pt x="197" y="125"/>
                      <a:pt x="197" y="125"/>
                    </a:cubicBezTo>
                    <a:lnTo>
                      <a:pt x="197" y="57"/>
                    </a:lnTo>
                    <a:close/>
                    <a:moveTo>
                      <a:pt x="160" y="2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2"/>
                      <a:pt x="160" y="2"/>
                      <a:pt x="160" y="2"/>
                    </a:cubicBezTo>
                    <a:close/>
                    <a:moveTo>
                      <a:pt x="98" y="125"/>
                    </a:move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50" y="148"/>
                      <a:pt x="150" y="148"/>
                      <a:pt x="150" y="148"/>
                    </a:cubicBezTo>
                    <a:cubicBezTo>
                      <a:pt x="150" y="153"/>
                      <a:pt x="154" y="157"/>
                      <a:pt x="159" y="157"/>
                    </a:cubicBezTo>
                    <a:cubicBezTo>
                      <a:pt x="160" y="157"/>
                      <a:pt x="160" y="157"/>
                      <a:pt x="160" y="157"/>
                    </a:cubicBezTo>
                    <a:cubicBezTo>
                      <a:pt x="160" y="109"/>
                      <a:pt x="160" y="109"/>
                      <a:pt x="160" y="109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40" y="89"/>
                      <a:pt x="140" y="89"/>
                      <a:pt x="140" y="89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45"/>
                      <a:pt x="160" y="45"/>
                      <a:pt x="160" y="45"/>
                    </a:cubicBezTo>
                    <a:cubicBezTo>
                      <a:pt x="98" y="45"/>
                      <a:pt x="98" y="45"/>
                      <a:pt x="98" y="45"/>
                    </a:cubicBezTo>
                    <a:lnTo>
                      <a:pt x="98" y="125"/>
                    </a:lnTo>
                    <a:close/>
                    <a:moveTo>
                      <a:pt x="98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0"/>
                      <a:pt x="98" y="0"/>
                      <a:pt x="98" y="0"/>
                    </a:cubicBezTo>
                    <a:close/>
                    <a:moveTo>
                      <a:pt x="37" y="157"/>
                    </a:moveTo>
                    <a:cubicBezTo>
                      <a:pt x="38" y="157"/>
                      <a:pt x="38" y="157"/>
                      <a:pt x="38" y="157"/>
                    </a:cubicBezTo>
                    <a:cubicBezTo>
                      <a:pt x="43" y="157"/>
                      <a:pt x="47" y="153"/>
                      <a:pt x="47" y="148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98" y="125"/>
                      <a:pt x="98" y="125"/>
                      <a:pt x="98" y="12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37" y="109"/>
                      <a:pt x="37" y="109"/>
                      <a:pt x="37" y="109"/>
                    </a:cubicBezTo>
                    <a:lnTo>
                      <a:pt x="37" y="157"/>
                    </a:lnTo>
                    <a:close/>
                    <a:moveTo>
                      <a:pt x="37" y="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3"/>
                      <a:pt x="4" y="157"/>
                      <a:pt x="9" y="157"/>
                    </a:cubicBezTo>
                    <a:cubicBezTo>
                      <a:pt x="37" y="157"/>
                      <a:pt x="37" y="157"/>
                      <a:pt x="37" y="157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17" y="109"/>
                      <a:pt x="17" y="109"/>
                      <a:pt x="17" y="109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7" y="36"/>
                      <a:pt x="37" y="36"/>
                      <a:pt x="37" y="36"/>
                    </a:cubicBezTo>
                    <a:lnTo>
                      <a:pt x="37" y="2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grpSp>
            <p:nvGrpSpPr>
              <p:cNvPr id="87" name="Group 167"/>
              <p:cNvGrpSpPr/>
              <p:nvPr/>
            </p:nvGrpSpPr>
            <p:grpSpPr>
              <a:xfrm>
                <a:off x="7740651" y="4614863"/>
                <a:ext cx="558800" cy="696913"/>
                <a:chOff x="7740651" y="4614863"/>
                <a:chExt cx="558800" cy="696913"/>
              </a:xfrm>
            </p:grpSpPr>
            <p:sp>
              <p:nvSpPr>
                <p:cNvPr id="135" name="Rectangle 113"/>
                <p:cNvSpPr>
                  <a:spLocks noChangeArrowheads="1"/>
                </p:cNvSpPr>
                <p:nvPr/>
              </p:nvSpPr>
              <p:spPr bwMode="auto">
                <a:xfrm>
                  <a:off x="7770813" y="4819651"/>
                  <a:ext cx="492125" cy="4921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7986713" y="4819651"/>
                  <a:ext cx="60325" cy="4921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115"/>
                <p:cNvSpPr>
                  <a:spLocks noEditPoints="1"/>
                </p:cNvSpPr>
                <p:nvPr/>
              </p:nvSpPr>
              <p:spPr bwMode="auto">
                <a:xfrm>
                  <a:off x="7740651" y="4614863"/>
                  <a:ext cx="558800" cy="368300"/>
                </a:xfrm>
                <a:custGeom>
                  <a:avLst/>
                  <a:gdLst>
                    <a:gd name="T0" fmla="*/ 245 w 334"/>
                    <a:gd name="T1" fmla="*/ 18 h 220"/>
                    <a:gd name="T2" fmla="*/ 304 w 334"/>
                    <a:gd name="T3" fmla="*/ 8 h 220"/>
                    <a:gd name="T4" fmla="*/ 332 w 334"/>
                    <a:gd name="T5" fmla="*/ 37 h 220"/>
                    <a:gd name="T6" fmla="*/ 319 w 334"/>
                    <a:gd name="T7" fmla="*/ 79 h 220"/>
                    <a:gd name="T8" fmla="*/ 245 w 334"/>
                    <a:gd name="T9" fmla="*/ 121 h 220"/>
                    <a:gd name="T10" fmla="*/ 245 w 334"/>
                    <a:gd name="T11" fmla="*/ 100 h 220"/>
                    <a:gd name="T12" fmla="*/ 303 w 334"/>
                    <a:gd name="T13" fmla="*/ 66 h 220"/>
                    <a:gd name="T14" fmla="*/ 311 w 334"/>
                    <a:gd name="T15" fmla="*/ 41 h 220"/>
                    <a:gd name="T16" fmla="*/ 298 w 334"/>
                    <a:gd name="T17" fmla="*/ 28 h 220"/>
                    <a:gd name="T18" fmla="*/ 245 w 334"/>
                    <a:gd name="T19" fmla="*/ 42 h 220"/>
                    <a:gd name="T20" fmla="*/ 245 w 334"/>
                    <a:gd name="T21" fmla="*/ 18 h 220"/>
                    <a:gd name="T22" fmla="*/ 241 w 334"/>
                    <a:gd name="T23" fmla="*/ 205 h 220"/>
                    <a:gd name="T24" fmla="*/ 234 w 334"/>
                    <a:gd name="T25" fmla="*/ 218 h 220"/>
                    <a:gd name="T26" fmla="*/ 221 w 334"/>
                    <a:gd name="T27" fmla="*/ 211 h 220"/>
                    <a:gd name="T28" fmla="*/ 177 w 334"/>
                    <a:gd name="T29" fmla="*/ 134 h 220"/>
                    <a:gd name="T30" fmla="*/ 173 w 334"/>
                    <a:gd name="T31" fmla="*/ 130 h 220"/>
                    <a:gd name="T32" fmla="*/ 166 w 334"/>
                    <a:gd name="T33" fmla="*/ 130 h 220"/>
                    <a:gd name="T34" fmla="*/ 155 w 334"/>
                    <a:gd name="T35" fmla="*/ 130 h 220"/>
                    <a:gd name="T36" fmla="*/ 154 w 334"/>
                    <a:gd name="T37" fmla="*/ 131 h 220"/>
                    <a:gd name="T38" fmla="*/ 109 w 334"/>
                    <a:gd name="T39" fmla="*/ 211 h 220"/>
                    <a:gd name="T40" fmla="*/ 95 w 334"/>
                    <a:gd name="T41" fmla="*/ 218 h 220"/>
                    <a:gd name="T42" fmla="*/ 88 w 334"/>
                    <a:gd name="T43" fmla="*/ 205 h 220"/>
                    <a:gd name="T44" fmla="*/ 130 w 334"/>
                    <a:gd name="T45" fmla="*/ 128 h 220"/>
                    <a:gd name="T46" fmla="*/ 86 w 334"/>
                    <a:gd name="T47" fmla="*/ 120 h 220"/>
                    <a:gd name="T48" fmla="*/ 86 w 334"/>
                    <a:gd name="T49" fmla="*/ 98 h 220"/>
                    <a:gd name="T50" fmla="*/ 145 w 334"/>
                    <a:gd name="T51" fmla="*/ 108 h 220"/>
                    <a:gd name="T52" fmla="*/ 150 w 334"/>
                    <a:gd name="T53" fmla="*/ 103 h 220"/>
                    <a:gd name="T54" fmla="*/ 89 w 334"/>
                    <a:gd name="T55" fmla="*/ 46 h 220"/>
                    <a:gd name="T56" fmla="*/ 86 w 334"/>
                    <a:gd name="T57" fmla="*/ 44 h 220"/>
                    <a:gd name="T58" fmla="*/ 86 w 334"/>
                    <a:gd name="T59" fmla="*/ 18 h 220"/>
                    <a:gd name="T60" fmla="*/ 102 w 334"/>
                    <a:gd name="T61" fmla="*/ 30 h 220"/>
                    <a:gd name="T62" fmla="*/ 164 w 334"/>
                    <a:gd name="T63" fmla="*/ 87 h 220"/>
                    <a:gd name="T64" fmla="*/ 220 w 334"/>
                    <a:gd name="T65" fmla="*/ 34 h 220"/>
                    <a:gd name="T66" fmla="*/ 245 w 334"/>
                    <a:gd name="T67" fmla="*/ 18 h 220"/>
                    <a:gd name="T68" fmla="*/ 245 w 334"/>
                    <a:gd name="T69" fmla="*/ 42 h 220"/>
                    <a:gd name="T70" fmla="*/ 233 w 334"/>
                    <a:gd name="T71" fmla="*/ 51 h 220"/>
                    <a:gd name="T72" fmla="*/ 178 w 334"/>
                    <a:gd name="T73" fmla="*/ 102 h 220"/>
                    <a:gd name="T74" fmla="*/ 183 w 334"/>
                    <a:gd name="T75" fmla="*/ 108 h 220"/>
                    <a:gd name="T76" fmla="*/ 245 w 334"/>
                    <a:gd name="T77" fmla="*/ 100 h 220"/>
                    <a:gd name="T78" fmla="*/ 245 w 334"/>
                    <a:gd name="T79" fmla="*/ 121 h 220"/>
                    <a:gd name="T80" fmla="*/ 199 w 334"/>
                    <a:gd name="T81" fmla="*/ 128 h 220"/>
                    <a:gd name="T82" fmla="*/ 241 w 334"/>
                    <a:gd name="T83" fmla="*/ 205 h 220"/>
                    <a:gd name="T84" fmla="*/ 86 w 334"/>
                    <a:gd name="T85" fmla="*/ 120 h 220"/>
                    <a:gd name="T86" fmla="*/ 15 w 334"/>
                    <a:gd name="T87" fmla="*/ 76 h 220"/>
                    <a:gd name="T88" fmla="*/ 3 w 334"/>
                    <a:gd name="T89" fmla="*/ 33 h 220"/>
                    <a:gd name="T90" fmla="*/ 29 w 334"/>
                    <a:gd name="T91" fmla="*/ 4 h 220"/>
                    <a:gd name="T92" fmla="*/ 86 w 334"/>
                    <a:gd name="T93" fmla="*/ 18 h 220"/>
                    <a:gd name="T94" fmla="*/ 86 w 334"/>
                    <a:gd name="T95" fmla="*/ 44 h 220"/>
                    <a:gd name="T96" fmla="*/ 35 w 334"/>
                    <a:gd name="T97" fmla="*/ 25 h 220"/>
                    <a:gd name="T98" fmla="*/ 23 w 334"/>
                    <a:gd name="T99" fmla="*/ 37 h 220"/>
                    <a:gd name="T100" fmla="*/ 32 w 334"/>
                    <a:gd name="T101" fmla="*/ 64 h 220"/>
                    <a:gd name="T102" fmla="*/ 86 w 334"/>
                    <a:gd name="T103" fmla="*/ 98 h 220"/>
                    <a:gd name="T104" fmla="*/ 86 w 334"/>
                    <a:gd name="T105" fmla="*/ 12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34" h="220">
                      <a:moveTo>
                        <a:pt x="245" y="18"/>
                      </a:moveTo>
                      <a:cubicBezTo>
                        <a:pt x="269" y="5"/>
                        <a:pt x="289" y="3"/>
                        <a:pt x="304" y="8"/>
                      </a:cubicBezTo>
                      <a:cubicBezTo>
                        <a:pt x="319" y="12"/>
                        <a:pt x="329" y="23"/>
                        <a:pt x="332" y="37"/>
                      </a:cubicBezTo>
                      <a:cubicBezTo>
                        <a:pt x="334" y="50"/>
                        <a:pt x="331" y="65"/>
                        <a:pt x="319" y="79"/>
                      </a:cubicBezTo>
                      <a:cubicBezTo>
                        <a:pt x="306" y="96"/>
                        <a:pt x="282" y="112"/>
                        <a:pt x="245" y="121"/>
                      </a:cubicBezTo>
                      <a:cubicBezTo>
                        <a:pt x="245" y="100"/>
                        <a:pt x="245" y="100"/>
                        <a:pt x="245" y="100"/>
                      </a:cubicBezTo>
                      <a:cubicBezTo>
                        <a:pt x="274" y="92"/>
                        <a:pt x="293" y="79"/>
                        <a:pt x="303" y="66"/>
                      </a:cubicBezTo>
                      <a:cubicBezTo>
                        <a:pt x="310" y="57"/>
                        <a:pt x="313" y="48"/>
                        <a:pt x="311" y="41"/>
                      </a:cubicBezTo>
                      <a:cubicBezTo>
                        <a:pt x="310" y="35"/>
                        <a:pt x="305" y="30"/>
                        <a:pt x="298" y="28"/>
                      </a:cubicBezTo>
                      <a:cubicBezTo>
                        <a:pt x="286" y="24"/>
                        <a:pt x="268" y="28"/>
                        <a:pt x="245" y="42"/>
                      </a:cubicBezTo>
                      <a:lnTo>
                        <a:pt x="245" y="18"/>
                      </a:lnTo>
                      <a:close/>
                      <a:moveTo>
                        <a:pt x="241" y="205"/>
                      </a:moveTo>
                      <a:cubicBezTo>
                        <a:pt x="243" y="211"/>
                        <a:pt x="240" y="217"/>
                        <a:pt x="234" y="218"/>
                      </a:cubicBezTo>
                      <a:cubicBezTo>
                        <a:pt x="228" y="220"/>
                        <a:pt x="223" y="217"/>
                        <a:pt x="221" y="211"/>
                      </a:cubicBezTo>
                      <a:cubicBezTo>
                        <a:pt x="214" y="187"/>
                        <a:pt x="198" y="160"/>
                        <a:pt x="177" y="134"/>
                      </a:cubicBezTo>
                      <a:cubicBezTo>
                        <a:pt x="176" y="133"/>
                        <a:pt x="175" y="131"/>
                        <a:pt x="173" y="130"/>
                      </a:cubicBezTo>
                      <a:cubicBezTo>
                        <a:pt x="171" y="130"/>
                        <a:pt x="169" y="130"/>
                        <a:pt x="166" y="130"/>
                      </a:cubicBezTo>
                      <a:cubicBezTo>
                        <a:pt x="163" y="130"/>
                        <a:pt x="159" y="130"/>
                        <a:pt x="155" y="130"/>
                      </a:cubicBezTo>
                      <a:cubicBezTo>
                        <a:pt x="154" y="131"/>
                        <a:pt x="154" y="131"/>
                        <a:pt x="154" y="131"/>
                      </a:cubicBezTo>
                      <a:cubicBezTo>
                        <a:pt x="134" y="157"/>
                        <a:pt x="117" y="185"/>
                        <a:pt x="109" y="211"/>
                      </a:cubicBezTo>
                      <a:cubicBezTo>
                        <a:pt x="107" y="217"/>
                        <a:pt x="101" y="220"/>
                        <a:pt x="95" y="218"/>
                      </a:cubicBezTo>
                      <a:cubicBezTo>
                        <a:pt x="90" y="217"/>
                        <a:pt x="87" y="211"/>
                        <a:pt x="88" y="205"/>
                      </a:cubicBezTo>
                      <a:cubicBezTo>
                        <a:pt x="96" y="180"/>
                        <a:pt x="112" y="153"/>
                        <a:pt x="130" y="128"/>
                      </a:cubicBezTo>
                      <a:cubicBezTo>
                        <a:pt x="114" y="126"/>
                        <a:pt x="99" y="124"/>
                        <a:pt x="86" y="120"/>
                      </a:cubicBezTo>
                      <a:cubicBezTo>
                        <a:pt x="86" y="98"/>
                        <a:pt x="86" y="98"/>
                        <a:pt x="86" y="98"/>
                      </a:cubicBezTo>
                      <a:cubicBezTo>
                        <a:pt x="103" y="103"/>
                        <a:pt x="122" y="107"/>
                        <a:pt x="145" y="108"/>
                      </a:cubicBezTo>
                      <a:cubicBezTo>
                        <a:pt x="147" y="106"/>
                        <a:pt x="148" y="104"/>
                        <a:pt x="150" y="103"/>
                      </a:cubicBezTo>
                      <a:cubicBezTo>
                        <a:pt x="130" y="82"/>
                        <a:pt x="109" y="62"/>
                        <a:pt x="89" y="46"/>
                      </a:cubicBezTo>
                      <a:cubicBezTo>
                        <a:pt x="88" y="45"/>
                        <a:pt x="87" y="44"/>
                        <a:pt x="86" y="44"/>
                      </a:cubicBezTo>
                      <a:cubicBezTo>
                        <a:pt x="86" y="18"/>
                        <a:pt x="86" y="18"/>
                        <a:pt x="86" y="18"/>
                      </a:cubicBezTo>
                      <a:cubicBezTo>
                        <a:pt x="92" y="21"/>
                        <a:pt x="97" y="25"/>
                        <a:pt x="102" y="30"/>
                      </a:cubicBezTo>
                      <a:cubicBezTo>
                        <a:pt x="123" y="46"/>
                        <a:pt x="144" y="66"/>
                        <a:pt x="164" y="87"/>
                      </a:cubicBezTo>
                      <a:cubicBezTo>
                        <a:pt x="183" y="66"/>
                        <a:pt x="202" y="48"/>
                        <a:pt x="220" y="34"/>
                      </a:cubicBezTo>
                      <a:cubicBezTo>
                        <a:pt x="228" y="28"/>
                        <a:pt x="237" y="22"/>
                        <a:pt x="245" y="18"/>
                      </a:cubicBezTo>
                      <a:cubicBezTo>
                        <a:pt x="245" y="42"/>
                        <a:pt x="245" y="42"/>
                        <a:pt x="245" y="42"/>
                      </a:cubicBezTo>
                      <a:cubicBezTo>
                        <a:pt x="241" y="45"/>
                        <a:pt x="237" y="48"/>
                        <a:pt x="233" y="51"/>
                      </a:cubicBezTo>
                      <a:cubicBezTo>
                        <a:pt x="216" y="64"/>
                        <a:pt x="196" y="82"/>
                        <a:pt x="178" y="102"/>
                      </a:cubicBezTo>
                      <a:cubicBezTo>
                        <a:pt x="180" y="104"/>
                        <a:pt x="181" y="106"/>
                        <a:pt x="183" y="108"/>
                      </a:cubicBezTo>
                      <a:cubicBezTo>
                        <a:pt x="207" y="107"/>
                        <a:pt x="228" y="104"/>
                        <a:pt x="245" y="100"/>
                      </a:cubicBezTo>
                      <a:cubicBezTo>
                        <a:pt x="245" y="121"/>
                        <a:pt x="245" y="121"/>
                        <a:pt x="245" y="121"/>
                      </a:cubicBezTo>
                      <a:cubicBezTo>
                        <a:pt x="231" y="125"/>
                        <a:pt x="216" y="127"/>
                        <a:pt x="199" y="128"/>
                      </a:cubicBezTo>
                      <a:cubicBezTo>
                        <a:pt x="219" y="154"/>
                        <a:pt x="234" y="181"/>
                        <a:pt x="241" y="205"/>
                      </a:cubicBezTo>
                      <a:close/>
                      <a:moveTo>
                        <a:pt x="86" y="120"/>
                      </a:moveTo>
                      <a:cubicBezTo>
                        <a:pt x="51" y="110"/>
                        <a:pt x="27" y="93"/>
                        <a:pt x="15" y="76"/>
                      </a:cubicBezTo>
                      <a:cubicBezTo>
                        <a:pt x="4" y="62"/>
                        <a:pt x="0" y="46"/>
                        <a:pt x="3" y="33"/>
                      </a:cubicBezTo>
                      <a:cubicBezTo>
                        <a:pt x="5" y="19"/>
                        <a:pt x="15" y="8"/>
                        <a:pt x="29" y="4"/>
                      </a:cubicBezTo>
                      <a:cubicBezTo>
                        <a:pt x="44" y="0"/>
                        <a:pt x="63" y="3"/>
                        <a:pt x="86" y="18"/>
                      </a:cubicBezTo>
                      <a:cubicBezTo>
                        <a:pt x="86" y="44"/>
                        <a:pt x="86" y="44"/>
                        <a:pt x="86" y="44"/>
                      </a:cubicBezTo>
                      <a:cubicBezTo>
                        <a:pt x="64" y="26"/>
                        <a:pt x="46" y="21"/>
                        <a:pt x="35" y="25"/>
                      </a:cubicBezTo>
                      <a:cubicBezTo>
                        <a:pt x="28" y="26"/>
                        <a:pt x="24" y="31"/>
                        <a:pt x="23" y="37"/>
                      </a:cubicBezTo>
                      <a:cubicBezTo>
                        <a:pt x="22" y="44"/>
                        <a:pt x="25" y="54"/>
                        <a:pt x="32" y="64"/>
                      </a:cubicBezTo>
                      <a:cubicBezTo>
                        <a:pt x="41" y="77"/>
                        <a:pt x="59" y="90"/>
                        <a:pt x="86" y="98"/>
                      </a:cubicBezTo>
                      <a:lnTo>
                        <a:pt x="86" y="12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Rectangle 116"/>
                <p:cNvSpPr>
                  <a:spLocks noChangeArrowheads="1"/>
                </p:cNvSpPr>
                <p:nvPr/>
              </p:nvSpPr>
              <p:spPr bwMode="auto">
                <a:xfrm>
                  <a:off x="7770813" y="5033963"/>
                  <a:ext cx="492125" cy="619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" name="Group 164"/>
              <p:cNvGrpSpPr/>
              <p:nvPr/>
            </p:nvGrpSpPr>
            <p:grpSpPr>
              <a:xfrm>
                <a:off x="8505826" y="1866901"/>
                <a:ext cx="557213" cy="409575"/>
                <a:chOff x="8505826" y="1866901"/>
                <a:chExt cx="557213" cy="409575"/>
              </a:xfrm>
            </p:grpSpPr>
            <p:sp>
              <p:nvSpPr>
                <p:cNvPr id="130" name="Freeform 117"/>
                <p:cNvSpPr/>
                <p:nvPr/>
              </p:nvSpPr>
              <p:spPr bwMode="auto">
                <a:xfrm>
                  <a:off x="8505826" y="1866901"/>
                  <a:ext cx="557213" cy="409575"/>
                </a:xfrm>
                <a:custGeom>
                  <a:avLst/>
                  <a:gdLst>
                    <a:gd name="T0" fmla="*/ 296 w 334"/>
                    <a:gd name="T1" fmla="*/ 182 h 245"/>
                    <a:gd name="T2" fmla="*/ 334 w 334"/>
                    <a:gd name="T3" fmla="*/ 245 h 245"/>
                    <a:gd name="T4" fmla="*/ 262 w 334"/>
                    <a:gd name="T5" fmla="*/ 231 h 245"/>
                    <a:gd name="T6" fmla="*/ 9 w 334"/>
                    <a:gd name="T7" fmla="*/ 53 h 245"/>
                    <a:gd name="T8" fmla="*/ 5 w 334"/>
                    <a:gd name="T9" fmla="*/ 31 h 245"/>
                    <a:gd name="T10" fmla="*/ 20 w 334"/>
                    <a:gd name="T11" fmla="*/ 9 h 245"/>
                    <a:gd name="T12" fmla="*/ 43 w 334"/>
                    <a:gd name="T13" fmla="*/ 5 h 245"/>
                    <a:gd name="T14" fmla="*/ 296 w 334"/>
                    <a:gd name="T15" fmla="*/ 182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4" h="245">
                      <a:moveTo>
                        <a:pt x="296" y="182"/>
                      </a:moveTo>
                      <a:cubicBezTo>
                        <a:pt x="334" y="245"/>
                        <a:pt x="334" y="245"/>
                        <a:pt x="334" y="245"/>
                      </a:cubicBezTo>
                      <a:cubicBezTo>
                        <a:pt x="262" y="231"/>
                        <a:pt x="262" y="231"/>
                        <a:pt x="262" y="231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1" y="48"/>
                        <a:pt x="0" y="38"/>
                        <a:pt x="5" y="31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1"/>
                        <a:pt x="35" y="0"/>
                        <a:pt x="43" y="5"/>
                      </a:cubicBezTo>
                      <a:lnTo>
                        <a:pt x="296" y="182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118"/>
                <p:cNvSpPr/>
                <p:nvPr/>
              </p:nvSpPr>
              <p:spPr bwMode="auto">
                <a:xfrm>
                  <a:off x="8553451" y="1897063"/>
                  <a:ext cx="509588" cy="379413"/>
                </a:xfrm>
                <a:custGeom>
                  <a:avLst/>
                  <a:gdLst>
                    <a:gd name="T0" fmla="*/ 268 w 306"/>
                    <a:gd name="T1" fmla="*/ 164 h 227"/>
                    <a:gd name="T2" fmla="*/ 306 w 306"/>
                    <a:gd name="T3" fmla="*/ 227 h 227"/>
                    <a:gd name="T4" fmla="*/ 234 w 306"/>
                    <a:gd name="T5" fmla="*/ 213 h 227"/>
                    <a:gd name="T6" fmla="*/ 0 w 306"/>
                    <a:gd name="T7" fmla="*/ 49 h 227"/>
                    <a:gd name="T8" fmla="*/ 34 w 306"/>
                    <a:gd name="T9" fmla="*/ 0 h 227"/>
                    <a:gd name="T10" fmla="*/ 268 w 306"/>
                    <a:gd name="T11" fmla="*/ 164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6" h="227">
                      <a:moveTo>
                        <a:pt x="268" y="164"/>
                      </a:moveTo>
                      <a:cubicBezTo>
                        <a:pt x="306" y="227"/>
                        <a:pt x="306" y="227"/>
                        <a:pt x="306" y="227"/>
                      </a:cubicBezTo>
                      <a:cubicBezTo>
                        <a:pt x="234" y="213"/>
                        <a:pt x="234" y="213"/>
                        <a:pt x="234" y="213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9" y="30"/>
                        <a:pt x="20" y="14"/>
                        <a:pt x="34" y="0"/>
                      </a:cubicBezTo>
                      <a:lnTo>
                        <a:pt x="268" y="1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119"/>
                <p:cNvSpPr/>
                <p:nvPr/>
              </p:nvSpPr>
              <p:spPr bwMode="auto">
                <a:xfrm>
                  <a:off x="8578851" y="1914526"/>
                  <a:ext cx="484188" cy="361950"/>
                </a:xfrm>
                <a:custGeom>
                  <a:avLst/>
                  <a:gdLst>
                    <a:gd name="T0" fmla="*/ 252 w 290"/>
                    <a:gd name="T1" fmla="*/ 153 h 216"/>
                    <a:gd name="T2" fmla="*/ 290 w 290"/>
                    <a:gd name="T3" fmla="*/ 216 h 216"/>
                    <a:gd name="T4" fmla="*/ 218 w 290"/>
                    <a:gd name="T5" fmla="*/ 202 h 216"/>
                    <a:gd name="T6" fmla="*/ 0 w 290"/>
                    <a:gd name="T7" fmla="*/ 49 h 216"/>
                    <a:gd name="T8" fmla="*/ 33 w 290"/>
                    <a:gd name="T9" fmla="*/ 0 h 216"/>
                    <a:gd name="T10" fmla="*/ 252 w 290"/>
                    <a:gd name="T11" fmla="*/ 15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0" h="216">
                      <a:moveTo>
                        <a:pt x="252" y="153"/>
                      </a:moveTo>
                      <a:cubicBezTo>
                        <a:pt x="290" y="216"/>
                        <a:pt x="290" y="216"/>
                        <a:pt x="290" y="216"/>
                      </a:cubicBezTo>
                      <a:cubicBezTo>
                        <a:pt x="218" y="202"/>
                        <a:pt x="218" y="202"/>
                        <a:pt x="218" y="202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8" y="29"/>
                        <a:pt x="20" y="13"/>
                        <a:pt x="33" y="0"/>
                      </a:cubicBezTo>
                      <a:lnTo>
                        <a:pt x="252" y="15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120"/>
                <p:cNvSpPr/>
                <p:nvPr/>
              </p:nvSpPr>
              <p:spPr bwMode="auto">
                <a:xfrm>
                  <a:off x="8945563" y="2170113"/>
                  <a:ext cx="117475" cy="106363"/>
                </a:xfrm>
                <a:custGeom>
                  <a:avLst/>
                  <a:gdLst>
                    <a:gd name="T0" fmla="*/ 33 w 71"/>
                    <a:gd name="T1" fmla="*/ 0 h 63"/>
                    <a:gd name="T2" fmla="*/ 71 w 71"/>
                    <a:gd name="T3" fmla="*/ 63 h 63"/>
                    <a:gd name="T4" fmla="*/ 0 w 71"/>
                    <a:gd name="T5" fmla="*/ 49 h 63"/>
                    <a:gd name="T6" fmla="*/ 14 w 71"/>
                    <a:gd name="T7" fmla="*/ 23 h 63"/>
                    <a:gd name="T8" fmla="*/ 33 w 71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63">
                      <a:moveTo>
                        <a:pt x="33" y="0"/>
                      </a:moveTo>
                      <a:cubicBezTo>
                        <a:pt x="71" y="63"/>
                        <a:pt x="71" y="63"/>
                        <a:pt x="71" y="63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3" y="40"/>
                        <a:pt x="8" y="31"/>
                        <a:pt x="14" y="23"/>
                      </a:cubicBezTo>
                      <a:cubicBezTo>
                        <a:pt x="20" y="15"/>
                        <a:pt x="27" y="7"/>
                        <a:pt x="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121"/>
                <p:cNvSpPr/>
                <p:nvPr/>
              </p:nvSpPr>
              <p:spPr bwMode="auto">
                <a:xfrm>
                  <a:off x="9024938" y="2239963"/>
                  <a:ext cx="38100" cy="36513"/>
                </a:xfrm>
                <a:custGeom>
                  <a:avLst/>
                  <a:gdLst>
                    <a:gd name="T0" fmla="*/ 11 w 23"/>
                    <a:gd name="T1" fmla="*/ 0 h 21"/>
                    <a:gd name="T2" fmla="*/ 23 w 23"/>
                    <a:gd name="T3" fmla="*/ 21 h 21"/>
                    <a:gd name="T4" fmla="*/ 0 w 23"/>
                    <a:gd name="T5" fmla="*/ 16 h 21"/>
                    <a:gd name="T6" fmla="*/ 4 w 23"/>
                    <a:gd name="T7" fmla="*/ 8 h 21"/>
                    <a:gd name="T8" fmla="*/ 11 w 23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1">
                      <a:moveTo>
                        <a:pt x="11" y="0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3"/>
                        <a:pt x="3" y="11"/>
                        <a:pt x="4" y="8"/>
                      </a:cubicBezTo>
                      <a:cubicBezTo>
                        <a:pt x="6" y="5"/>
                        <a:pt x="9" y="2"/>
                        <a:pt x="11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" name="Freeform 122"/>
              <p:cNvSpPr/>
              <p:nvPr/>
            </p:nvSpPr>
            <p:spPr bwMode="auto">
              <a:xfrm>
                <a:off x="9561513" y="4937126"/>
                <a:ext cx="2589213" cy="1920875"/>
              </a:xfrm>
              <a:custGeom>
                <a:avLst/>
                <a:gdLst>
                  <a:gd name="T0" fmla="*/ 0 w 1631"/>
                  <a:gd name="T1" fmla="*/ 414 h 1210"/>
                  <a:gd name="T2" fmla="*/ 308 w 1631"/>
                  <a:gd name="T3" fmla="*/ 0 h 1210"/>
                  <a:gd name="T4" fmla="*/ 1631 w 1631"/>
                  <a:gd name="T5" fmla="*/ 986 h 1210"/>
                  <a:gd name="T6" fmla="*/ 1631 w 1631"/>
                  <a:gd name="T7" fmla="*/ 1210 h 1210"/>
                  <a:gd name="T8" fmla="*/ 1068 w 1631"/>
                  <a:gd name="T9" fmla="*/ 1210 h 1210"/>
                  <a:gd name="T10" fmla="*/ 0 w 1631"/>
                  <a:gd name="T11" fmla="*/ 414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1" h="1210">
                    <a:moveTo>
                      <a:pt x="0" y="414"/>
                    </a:moveTo>
                    <a:lnTo>
                      <a:pt x="308" y="0"/>
                    </a:lnTo>
                    <a:lnTo>
                      <a:pt x="1631" y="986"/>
                    </a:lnTo>
                    <a:lnTo>
                      <a:pt x="1631" y="1210"/>
                    </a:lnTo>
                    <a:lnTo>
                      <a:pt x="1068" y="1210"/>
                    </a:ln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0" name="Freeform 123"/>
              <p:cNvSpPr/>
              <p:nvPr/>
            </p:nvSpPr>
            <p:spPr bwMode="auto">
              <a:xfrm>
                <a:off x="9561513" y="5441951"/>
                <a:ext cx="2012950" cy="1416050"/>
              </a:xfrm>
              <a:custGeom>
                <a:avLst/>
                <a:gdLst>
                  <a:gd name="T0" fmla="*/ 0 w 1268"/>
                  <a:gd name="T1" fmla="*/ 97 h 892"/>
                  <a:gd name="T2" fmla="*/ 72 w 1268"/>
                  <a:gd name="T3" fmla="*/ 0 h 892"/>
                  <a:gd name="T4" fmla="*/ 1268 w 1268"/>
                  <a:gd name="T5" fmla="*/ 892 h 892"/>
                  <a:gd name="T6" fmla="*/ 1068 w 1268"/>
                  <a:gd name="T7" fmla="*/ 892 h 892"/>
                  <a:gd name="T8" fmla="*/ 0 w 1268"/>
                  <a:gd name="T9" fmla="*/ 9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8" h="892">
                    <a:moveTo>
                      <a:pt x="0" y="97"/>
                    </a:moveTo>
                    <a:lnTo>
                      <a:pt x="72" y="0"/>
                    </a:lnTo>
                    <a:lnTo>
                      <a:pt x="1268" y="892"/>
                    </a:lnTo>
                    <a:lnTo>
                      <a:pt x="1068" y="892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1" name="Freeform 124"/>
              <p:cNvSpPr/>
              <p:nvPr/>
            </p:nvSpPr>
            <p:spPr bwMode="auto">
              <a:xfrm>
                <a:off x="9540876" y="4348163"/>
                <a:ext cx="315913" cy="196850"/>
              </a:xfrm>
              <a:custGeom>
                <a:avLst/>
                <a:gdLst>
                  <a:gd name="T0" fmla="*/ 178 w 189"/>
                  <a:gd name="T1" fmla="*/ 0 h 118"/>
                  <a:gd name="T2" fmla="*/ 0 w 189"/>
                  <a:gd name="T3" fmla="*/ 34 h 118"/>
                  <a:gd name="T4" fmla="*/ 11 w 189"/>
                  <a:gd name="T5" fmla="*/ 103 h 118"/>
                  <a:gd name="T6" fmla="*/ 189 w 189"/>
                  <a:gd name="T7" fmla="*/ 69 h 118"/>
                  <a:gd name="T8" fmla="*/ 178 w 189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118">
                    <a:moveTo>
                      <a:pt x="178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80" y="118"/>
                      <a:pt x="139" y="107"/>
                      <a:pt x="189" y="69"/>
                    </a:cubicBezTo>
                    <a:lnTo>
                      <a:pt x="17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2" name="Freeform 125"/>
              <p:cNvSpPr/>
              <p:nvPr/>
            </p:nvSpPr>
            <p:spPr bwMode="auto">
              <a:xfrm>
                <a:off x="9342438" y="4400551"/>
                <a:ext cx="1501775" cy="2138363"/>
              </a:xfrm>
              <a:custGeom>
                <a:avLst/>
                <a:gdLst>
                  <a:gd name="T0" fmla="*/ 768 w 899"/>
                  <a:gd name="T1" fmla="*/ 916 h 1281"/>
                  <a:gd name="T2" fmla="*/ 838 w 899"/>
                  <a:gd name="T3" fmla="*/ 522 h 1281"/>
                  <a:gd name="T4" fmla="*/ 623 w 899"/>
                  <a:gd name="T5" fmla="*/ 229 h 1281"/>
                  <a:gd name="T6" fmla="*/ 354 w 899"/>
                  <a:gd name="T7" fmla="*/ 31 h 1281"/>
                  <a:gd name="T8" fmla="*/ 270 w 899"/>
                  <a:gd name="T9" fmla="*/ 102 h 1281"/>
                  <a:gd name="T10" fmla="*/ 175 w 899"/>
                  <a:gd name="T11" fmla="*/ 123 h 1281"/>
                  <a:gd name="T12" fmla="*/ 37 w 899"/>
                  <a:gd name="T13" fmla="*/ 225 h 1281"/>
                  <a:gd name="T14" fmla="*/ 72 w 899"/>
                  <a:gd name="T15" fmla="*/ 337 h 1281"/>
                  <a:gd name="T16" fmla="*/ 1 w 899"/>
                  <a:gd name="T17" fmla="*/ 410 h 1281"/>
                  <a:gd name="T18" fmla="*/ 105 w 899"/>
                  <a:gd name="T19" fmla="*/ 535 h 1281"/>
                  <a:gd name="T20" fmla="*/ 36 w 899"/>
                  <a:gd name="T21" fmla="*/ 630 h 1281"/>
                  <a:gd name="T22" fmla="*/ 106 w 899"/>
                  <a:gd name="T23" fmla="*/ 719 h 1281"/>
                  <a:gd name="T24" fmla="*/ 105 w 899"/>
                  <a:gd name="T25" fmla="*/ 831 h 1281"/>
                  <a:gd name="T26" fmla="*/ 768 w 899"/>
                  <a:gd name="T27" fmla="*/ 916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9" h="1281">
                    <a:moveTo>
                      <a:pt x="768" y="916"/>
                    </a:moveTo>
                    <a:cubicBezTo>
                      <a:pt x="836" y="787"/>
                      <a:pt x="899" y="714"/>
                      <a:pt x="838" y="522"/>
                    </a:cubicBezTo>
                    <a:cubicBezTo>
                      <a:pt x="777" y="329"/>
                      <a:pt x="772" y="280"/>
                      <a:pt x="623" y="229"/>
                    </a:cubicBezTo>
                    <a:cubicBezTo>
                      <a:pt x="517" y="194"/>
                      <a:pt x="376" y="94"/>
                      <a:pt x="354" y="31"/>
                    </a:cubicBezTo>
                    <a:cubicBezTo>
                      <a:pt x="343" y="0"/>
                      <a:pt x="262" y="38"/>
                      <a:pt x="270" y="102"/>
                    </a:cubicBezTo>
                    <a:cubicBezTo>
                      <a:pt x="280" y="192"/>
                      <a:pt x="219" y="127"/>
                      <a:pt x="175" y="123"/>
                    </a:cubicBezTo>
                    <a:cubicBezTo>
                      <a:pt x="131" y="118"/>
                      <a:pt x="38" y="154"/>
                      <a:pt x="37" y="225"/>
                    </a:cubicBezTo>
                    <a:cubicBezTo>
                      <a:pt x="35" y="296"/>
                      <a:pt x="72" y="337"/>
                      <a:pt x="72" y="337"/>
                    </a:cubicBezTo>
                    <a:cubicBezTo>
                      <a:pt x="72" y="337"/>
                      <a:pt x="0" y="347"/>
                      <a:pt x="1" y="410"/>
                    </a:cubicBezTo>
                    <a:cubicBezTo>
                      <a:pt x="2" y="473"/>
                      <a:pt x="105" y="535"/>
                      <a:pt x="105" y="535"/>
                    </a:cubicBezTo>
                    <a:cubicBezTo>
                      <a:pt x="105" y="535"/>
                      <a:pt x="31" y="561"/>
                      <a:pt x="36" y="630"/>
                    </a:cubicBezTo>
                    <a:cubicBezTo>
                      <a:pt x="40" y="698"/>
                      <a:pt x="106" y="719"/>
                      <a:pt x="106" y="719"/>
                    </a:cubicBezTo>
                    <a:cubicBezTo>
                      <a:pt x="106" y="719"/>
                      <a:pt x="82" y="761"/>
                      <a:pt x="105" y="831"/>
                    </a:cubicBezTo>
                    <a:cubicBezTo>
                      <a:pt x="129" y="901"/>
                      <a:pt x="576" y="1281"/>
                      <a:pt x="768" y="916"/>
                    </a:cubicBezTo>
                    <a:close/>
                  </a:path>
                </a:pathLst>
              </a:custGeom>
              <a:solidFill>
                <a:srgbClr val="FBC29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3" name="Freeform 126"/>
              <p:cNvSpPr/>
              <p:nvPr/>
            </p:nvSpPr>
            <p:spPr bwMode="auto">
              <a:xfrm>
                <a:off x="9712326" y="4854576"/>
                <a:ext cx="258763" cy="288925"/>
              </a:xfrm>
              <a:custGeom>
                <a:avLst/>
                <a:gdLst>
                  <a:gd name="T0" fmla="*/ 6 w 155"/>
                  <a:gd name="T1" fmla="*/ 0 h 173"/>
                  <a:gd name="T2" fmla="*/ 0 w 155"/>
                  <a:gd name="T3" fmla="*/ 101 h 173"/>
                  <a:gd name="T4" fmla="*/ 138 w 155"/>
                  <a:gd name="T5" fmla="*/ 164 h 173"/>
                  <a:gd name="T6" fmla="*/ 155 w 155"/>
                  <a:gd name="T7" fmla="*/ 173 h 173"/>
                  <a:gd name="T8" fmla="*/ 122 w 155"/>
                  <a:gd name="T9" fmla="*/ 12 h 173"/>
                  <a:gd name="T10" fmla="*/ 6 w 155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73">
                    <a:moveTo>
                      <a:pt x="6" y="0"/>
                    </a:moveTo>
                    <a:cubicBezTo>
                      <a:pt x="30" y="41"/>
                      <a:pt x="46" y="43"/>
                      <a:pt x="0" y="101"/>
                    </a:cubicBezTo>
                    <a:cubicBezTo>
                      <a:pt x="28" y="124"/>
                      <a:pt x="79" y="155"/>
                      <a:pt x="138" y="164"/>
                    </a:cubicBezTo>
                    <a:cubicBezTo>
                      <a:pt x="143" y="164"/>
                      <a:pt x="150" y="173"/>
                      <a:pt x="155" y="173"/>
                    </a:cubicBezTo>
                    <a:cubicBezTo>
                      <a:pt x="122" y="12"/>
                      <a:pt x="122" y="12"/>
                      <a:pt x="122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4" name="Freeform 127"/>
              <p:cNvSpPr/>
              <p:nvPr/>
            </p:nvSpPr>
            <p:spPr bwMode="auto">
              <a:xfrm>
                <a:off x="8578851" y="2551113"/>
                <a:ext cx="1878013" cy="1878013"/>
              </a:xfrm>
              <a:custGeom>
                <a:avLst/>
                <a:gdLst>
                  <a:gd name="T0" fmla="*/ 564 w 1124"/>
                  <a:gd name="T1" fmla="*/ 1 h 1124"/>
                  <a:gd name="T2" fmla="*/ 1 w 1124"/>
                  <a:gd name="T3" fmla="*/ 560 h 1124"/>
                  <a:gd name="T4" fmla="*/ 560 w 1124"/>
                  <a:gd name="T5" fmla="*/ 1123 h 1124"/>
                  <a:gd name="T6" fmla="*/ 1123 w 1124"/>
                  <a:gd name="T7" fmla="*/ 564 h 1124"/>
                  <a:gd name="T8" fmla="*/ 564 w 1124"/>
                  <a:gd name="T9" fmla="*/ 1 h 1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4" h="1124">
                    <a:moveTo>
                      <a:pt x="564" y="1"/>
                    </a:moveTo>
                    <a:cubicBezTo>
                      <a:pt x="254" y="0"/>
                      <a:pt x="2" y="250"/>
                      <a:pt x="1" y="560"/>
                    </a:cubicBezTo>
                    <a:cubicBezTo>
                      <a:pt x="0" y="869"/>
                      <a:pt x="250" y="1121"/>
                      <a:pt x="560" y="1123"/>
                    </a:cubicBezTo>
                    <a:cubicBezTo>
                      <a:pt x="869" y="1124"/>
                      <a:pt x="1121" y="874"/>
                      <a:pt x="1123" y="564"/>
                    </a:cubicBezTo>
                    <a:cubicBezTo>
                      <a:pt x="1124" y="254"/>
                      <a:pt x="874" y="2"/>
                      <a:pt x="564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5" name="Freeform 128"/>
              <p:cNvSpPr/>
              <p:nvPr/>
            </p:nvSpPr>
            <p:spPr bwMode="auto">
              <a:xfrm>
                <a:off x="8680451" y="2651126"/>
                <a:ext cx="1674813" cy="1674813"/>
              </a:xfrm>
              <a:custGeom>
                <a:avLst/>
                <a:gdLst>
                  <a:gd name="T0" fmla="*/ 504 w 1003"/>
                  <a:gd name="T1" fmla="*/ 1 h 1003"/>
                  <a:gd name="T2" fmla="*/ 1 w 1003"/>
                  <a:gd name="T3" fmla="*/ 500 h 1003"/>
                  <a:gd name="T4" fmla="*/ 500 w 1003"/>
                  <a:gd name="T5" fmla="*/ 1002 h 1003"/>
                  <a:gd name="T6" fmla="*/ 1002 w 1003"/>
                  <a:gd name="T7" fmla="*/ 504 h 1003"/>
                  <a:gd name="T8" fmla="*/ 504 w 1003"/>
                  <a:gd name="T9" fmla="*/ 1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3" h="1003">
                    <a:moveTo>
                      <a:pt x="504" y="1"/>
                    </a:moveTo>
                    <a:cubicBezTo>
                      <a:pt x="227" y="0"/>
                      <a:pt x="2" y="223"/>
                      <a:pt x="1" y="500"/>
                    </a:cubicBezTo>
                    <a:cubicBezTo>
                      <a:pt x="0" y="776"/>
                      <a:pt x="223" y="1001"/>
                      <a:pt x="500" y="1002"/>
                    </a:cubicBezTo>
                    <a:cubicBezTo>
                      <a:pt x="776" y="1003"/>
                      <a:pt x="1001" y="780"/>
                      <a:pt x="1002" y="504"/>
                    </a:cubicBezTo>
                    <a:cubicBezTo>
                      <a:pt x="1003" y="227"/>
                      <a:pt x="780" y="2"/>
                      <a:pt x="504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6" name="Freeform 129"/>
              <p:cNvSpPr/>
              <p:nvPr/>
            </p:nvSpPr>
            <p:spPr bwMode="auto">
              <a:xfrm>
                <a:off x="9097963" y="3095626"/>
                <a:ext cx="1211263" cy="1187450"/>
              </a:xfrm>
              <a:custGeom>
                <a:avLst/>
                <a:gdLst>
                  <a:gd name="T0" fmla="*/ 0 w 726"/>
                  <a:gd name="T1" fmla="*/ 642 h 711"/>
                  <a:gd name="T2" fmla="*/ 244 w 726"/>
                  <a:gd name="T3" fmla="*/ 710 h 711"/>
                  <a:gd name="T4" fmla="*/ 726 w 726"/>
                  <a:gd name="T5" fmla="*/ 231 h 711"/>
                  <a:gd name="T6" fmla="*/ 667 w 726"/>
                  <a:gd name="T7" fmla="*/ 0 h 711"/>
                  <a:gd name="T8" fmla="*/ 696 w 726"/>
                  <a:gd name="T9" fmla="*/ 171 h 711"/>
                  <a:gd name="T10" fmla="*/ 185 w 726"/>
                  <a:gd name="T11" fmla="*/ 678 h 711"/>
                  <a:gd name="T12" fmla="*/ 0 w 726"/>
                  <a:gd name="T13" fmla="*/ 642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6" h="711">
                    <a:moveTo>
                      <a:pt x="0" y="642"/>
                    </a:moveTo>
                    <a:cubicBezTo>
                      <a:pt x="72" y="685"/>
                      <a:pt x="155" y="709"/>
                      <a:pt x="244" y="710"/>
                    </a:cubicBezTo>
                    <a:cubicBezTo>
                      <a:pt x="509" y="711"/>
                      <a:pt x="725" y="497"/>
                      <a:pt x="726" y="231"/>
                    </a:cubicBezTo>
                    <a:cubicBezTo>
                      <a:pt x="726" y="147"/>
                      <a:pt x="705" y="69"/>
                      <a:pt x="667" y="0"/>
                    </a:cubicBezTo>
                    <a:cubicBezTo>
                      <a:pt x="686" y="53"/>
                      <a:pt x="696" y="111"/>
                      <a:pt x="696" y="171"/>
                    </a:cubicBezTo>
                    <a:cubicBezTo>
                      <a:pt x="695" y="452"/>
                      <a:pt x="466" y="679"/>
                      <a:pt x="185" y="678"/>
                    </a:cubicBezTo>
                    <a:cubicBezTo>
                      <a:pt x="120" y="677"/>
                      <a:pt x="58" y="665"/>
                      <a:pt x="0" y="642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7" name="Freeform 130"/>
              <p:cNvSpPr/>
              <p:nvPr/>
            </p:nvSpPr>
            <p:spPr bwMode="auto">
              <a:xfrm>
                <a:off x="9580563" y="4318001"/>
                <a:ext cx="360363" cy="808038"/>
              </a:xfrm>
              <a:custGeom>
                <a:avLst/>
                <a:gdLst>
                  <a:gd name="T0" fmla="*/ 122 w 216"/>
                  <a:gd name="T1" fmla="*/ 0 h 484"/>
                  <a:gd name="T2" fmla="*/ 0 w 216"/>
                  <a:gd name="T3" fmla="*/ 24 h 484"/>
                  <a:gd name="T4" fmla="*/ 29 w 216"/>
                  <a:gd name="T5" fmla="*/ 173 h 484"/>
                  <a:gd name="T6" fmla="*/ 63 w 216"/>
                  <a:gd name="T7" fmla="*/ 421 h 484"/>
                  <a:gd name="T8" fmla="*/ 216 w 216"/>
                  <a:gd name="T9" fmla="*/ 484 h 484"/>
                  <a:gd name="T10" fmla="*/ 178 w 216"/>
                  <a:gd name="T11" fmla="*/ 290 h 484"/>
                  <a:gd name="T12" fmla="*/ 142 w 216"/>
                  <a:gd name="T13" fmla="*/ 101 h 484"/>
                  <a:gd name="T14" fmla="*/ 122 w 216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" h="484">
                    <a:moveTo>
                      <a:pt x="122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29" y="173"/>
                      <a:pt x="29" y="173"/>
                      <a:pt x="29" y="173"/>
                    </a:cubicBezTo>
                    <a:cubicBezTo>
                      <a:pt x="27" y="295"/>
                      <a:pt x="141" y="321"/>
                      <a:pt x="63" y="421"/>
                    </a:cubicBezTo>
                    <a:cubicBezTo>
                      <a:pt x="94" y="445"/>
                      <a:pt x="150" y="480"/>
                      <a:pt x="216" y="484"/>
                    </a:cubicBezTo>
                    <a:cubicBezTo>
                      <a:pt x="203" y="420"/>
                      <a:pt x="191" y="355"/>
                      <a:pt x="178" y="290"/>
                    </a:cubicBezTo>
                    <a:cubicBezTo>
                      <a:pt x="141" y="234"/>
                      <a:pt x="124" y="174"/>
                      <a:pt x="142" y="101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8" name="Freeform 131"/>
              <p:cNvSpPr/>
              <p:nvPr/>
            </p:nvSpPr>
            <p:spPr bwMode="auto">
              <a:xfrm>
                <a:off x="9493251" y="4651376"/>
                <a:ext cx="1100138" cy="1773238"/>
              </a:xfrm>
              <a:custGeom>
                <a:avLst/>
                <a:gdLst>
                  <a:gd name="T0" fmla="*/ 12 w 659"/>
                  <a:gd name="T1" fmla="*/ 382 h 1061"/>
                  <a:gd name="T2" fmla="*/ 15 w 659"/>
                  <a:gd name="T3" fmla="*/ 384 h 1061"/>
                  <a:gd name="T4" fmla="*/ 15 w 659"/>
                  <a:gd name="T5" fmla="*/ 384 h 1061"/>
                  <a:gd name="T6" fmla="*/ 84 w 659"/>
                  <a:gd name="T7" fmla="*/ 421 h 1061"/>
                  <a:gd name="T8" fmla="*/ 243 w 659"/>
                  <a:gd name="T9" fmla="*/ 453 h 1061"/>
                  <a:gd name="T10" fmla="*/ 369 w 659"/>
                  <a:gd name="T11" fmla="*/ 438 h 1061"/>
                  <a:gd name="T12" fmla="*/ 415 w 659"/>
                  <a:gd name="T13" fmla="*/ 492 h 1061"/>
                  <a:gd name="T14" fmla="*/ 392 w 659"/>
                  <a:gd name="T15" fmla="*/ 559 h 1061"/>
                  <a:gd name="T16" fmla="*/ 161 w 659"/>
                  <a:gd name="T17" fmla="*/ 582 h 1061"/>
                  <a:gd name="T18" fmla="*/ 16 w 659"/>
                  <a:gd name="T19" fmla="*/ 568 h 1061"/>
                  <a:gd name="T20" fmla="*/ 163 w 659"/>
                  <a:gd name="T21" fmla="*/ 589 h 1061"/>
                  <a:gd name="T22" fmla="*/ 360 w 659"/>
                  <a:gd name="T23" fmla="*/ 585 h 1061"/>
                  <a:gd name="T24" fmla="*/ 379 w 659"/>
                  <a:gd name="T25" fmla="*/ 635 h 1061"/>
                  <a:gd name="T26" fmla="*/ 320 w 659"/>
                  <a:gd name="T27" fmla="*/ 699 h 1061"/>
                  <a:gd name="T28" fmla="*/ 58 w 659"/>
                  <a:gd name="T29" fmla="*/ 725 h 1061"/>
                  <a:gd name="T30" fmla="*/ 48 w 659"/>
                  <a:gd name="T31" fmla="*/ 725 h 1061"/>
                  <a:gd name="T32" fmla="*/ 659 w 659"/>
                  <a:gd name="T33" fmla="*/ 798 h 1061"/>
                  <a:gd name="T34" fmla="*/ 376 w 659"/>
                  <a:gd name="T35" fmla="*/ 877 h 1061"/>
                  <a:gd name="T36" fmla="*/ 280 w 659"/>
                  <a:gd name="T37" fmla="*/ 770 h 1061"/>
                  <a:gd name="T38" fmla="*/ 387 w 659"/>
                  <a:gd name="T39" fmla="*/ 634 h 1061"/>
                  <a:gd name="T40" fmla="*/ 381 w 659"/>
                  <a:gd name="T41" fmla="*/ 577 h 1061"/>
                  <a:gd name="T42" fmla="*/ 444 w 659"/>
                  <a:gd name="T43" fmla="*/ 705 h 1061"/>
                  <a:gd name="T44" fmla="*/ 461 w 659"/>
                  <a:gd name="T45" fmla="*/ 694 h 1061"/>
                  <a:gd name="T46" fmla="*/ 425 w 659"/>
                  <a:gd name="T47" fmla="*/ 494 h 1061"/>
                  <a:gd name="T48" fmla="*/ 372 w 659"/>
                  <a:gd name="T49" fmla="*/ 411 h 1061"/>
                  <a:gd name="T50" fmla="*/ 359 w 659"/>
                  <a:gd name="T51" fmla="*/ 328 h 1061"/>
                  <a:gd name="T52" fmla="*/ 387 w 659"/>
                  <a:gd name="T53" fmla="*/ 263 h 1061"/>
                  <a:gd name="T54" fmla="*/ 567 w 659"/>
                  <a:gd name="T55" fmla="*/ 294 h 1061"/>
                  <a:gd name="T56" fmla="*/ 338 w 659"/>
                  <a:gd name="T57" fmla="*/ 109 h 1061"/>
                  <a:gd name="T58" fmla="*/ 191 w 659"/>
                  <a:gd name="T59" fmla="*/ 0 h 1061"/>
                  <a:gd name="T60" fmla="*/ 285 w 659"/>
                  <a:gd name="T61" fmla="*/ 192 h 1061"/>
                  <a:gd name="T62" fmla="*/ 318 w 659"/>
                  <a:gd name="T63" fmla="*/ 275 h 1061"/>
                  <a:gd name="T64" fmla="*/ 278 w 659"/>
                  <a:gd name="T65" fmla="*/ 287 h 1061"/>
                  <a:gd name="T66" fmla="*/ 294 w 659"/>
                  <a:gd name="T67" fmla="*/ 307 h 1061"/>
                  <a:gd name="T68" fmla="*/ 347 w 659"/>
                  <a:gd name="T69" fmla="*/ 331 h 1061"/>
                  <a:gd name="T70" fmla="*/ 358 w 659"/>
                  <a:gd name="T71" fmla="*/ 412 h 1061"/>
                  <a:gd name="T72" fmla="*/ 248 w 659"/>
                  <a:gd name="T73" fmla="*/ 441 h 1061"/>
                  <a:gd name="T74" fmla="*/ 91 w 659"/>
                  <a:gd name="T75" fmla="*/ 411 h 1061"/>
                  <a:gd name="T76" fmla="*/ 12 w 659"/>
                  <a:gd name="T77" fmla="*/ 382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59" h="1061">
                    <a:moveTo>
                      <a:pt x="12" y="382"/>
                    </a:moveTo>
                    <a:cubicBezTo>
                      <a:pt x="14" y="383"/>
                      <a:pt x="15" y="384"/>
                      <a:pt x="15" y="384"/>
                    </a:cubicBezTo>
                    <a:cubicBezTo>
                      <a:pt x="15" y="384"/>
                      <a:pt x="15" y="384"/>
                      <a:pt x="15" y="384"/>
                    </a:cubicBezTo>
                    <a:cubicBezTo>
                      <a:pt x="25" y="391"/>
                      <a:pt x="39" y="400"/>
                      <a:pt x="84" y="421"/>
                    </a:cubicBezTo>
                    <a:cubicBezTo>
                      <a:pt x="132" y="444"/>
                      <a:pt x="194" y="451"/>
                      <a:pt x="243" y="453"/>
                    </a:cubicBezTo>
                    <a:cubicBezTo>
                      <a:pt x="291" y="455"/>
                      <a:pt x="343" y="431"/>
                      <a:pt x="369" y="438"/>
                    </a:cubicBezTo>
                    <a:cubicBezTo>
                      <a:pt x="394" y="445"/>
                      <a:pt x="408" y="465"/>
                      <a:pt x="415" y="492"/>
                    </a:cubicBezTo>
                    <a:cubicBezTo>
                      <a:pt x="422" y="518"/>
                      <a:pt x="412" y="543"/>
                      <a:pt x="392" y="559"/>
                    </a:cubicBezTo>
                    <a:cubicBezTo>
                      <a:pt x="372" y="575"/>
                      <a:pt x="222" y="584"/>
                      <a:pt x="161" y="582"/>
                    </a:cubicBezTo>
                    <a:cubicBezTo>
                      <a:pt x="101" y="580"/>
                      <a:pt x="0" y="557"/>
                      <a:pt x="16" y="568"/>
                    </a:cubicBezTo>
                    <a:cubicBezTo>
                      <a:pt x="31" y="578"/>
                      <a:pt x="100" y="586"/>
                      <a:pt x="163" y="589"/>
                    </a:cubicBezTo>
                    <a:cubicBezTo>
                      <a:pt x="226" y="593"/>
                      <a:pt x="346" y="576"/>
                      <a:pt x="360" y="585"/>
                    </a:cubicBezTo>
                    <a:cubicBezTo>
                      <a:pt x="374" y="594"/>
                      <a:pt x="380" y="608"/>
                      <a:pt x="379" y="635"/>
                    </a:cubicBezTo>
                    <a:cubicBezTo>
                      <a:pt x="378" y="663"/>
                      <a:pt x="358" y="684"/>
                      <a:pt x="320" y="699"/>
                    </a:cubicBezTo>
                    <a:cubicBezTo>
                      <a:pt x="281" y="715"/>
                      <a:pt x="124" y="731"/>
                      <a:pt x="58" y="725"/>
                    </a:cubicBezTo>
                    <a:cubicBezTo>
                      <a:pt x="55" y="725"/>
                      <a:pt x="52" y="725"/>
                      <a:pt x="48" y="725"/>
                    </a:cubicBezTo>
                    <a:cubicBezTo>
                      <a:pt x="155" y="838"/>
                      <a:pt x="486" y="1061"/>
                      <a:pt x="659" y="798"/>
                    </a:cubicBezTo>
                    <a:cubicBezTo>
                      <a:pt x="583" y="877"/>
                      <a:pt x="470" y="896"/>
                      <a:pt x="376" y="877"/>
                    </a:cubicBezTo>
                    <a:cubicBezTo>
                      <a:pt x="312" y="865"/>
                      <a:pt x="222" y="807"/>
                      <a:pt x="280" y="770"/>
                    </a:cubicBezTo>
                    <a:cubicBezTo>
                      <a:pt x="337" y="732"/>
                      <a:pt x="383" y="683"/>
                      <a:pt x="387" y="634"/>
                    </a:cubicBezTo>
                    <a:cubicBezTo>
                      <a:pt x="391" y="586"/>
                      <a:pt x="358" y="578"/>
                      <a:pt x="381" y="577"/>
                    </a:cubicBezTo>
                    <a:cubicBezTo>
                      <a:pt x="403" y="575"/>
                      <a:pt x="418" y="649"/>
                      <a:pt x="444" y="705"/>
                    </a:cubicBezTo>
                    <a:cubicBezTo>
                      <a:pt x="470" y="760"/>
                      <a:pt x="499" y="758"/>
                      <a:pt x="461" y="694"/>
                    </a:cubicBezTo>
                    <a:cubicBezTo>
                      <a:pt x="424" y="630"/>
                      <a:pt x="432" y="553"/>
                      <a:pt x="425" y="494"/>
                    </a:cubicBezTo>
                    <a:cubicBezTo>
                      <a:pt x="417" y="435"/>
                      <a:pt x="363" y="425"/>
                      <a:pt x="372" y="411"/>
                    </a:cubicBezTo>
                    <a:cubicBezTo>
                      <a:pt x="380" y="398"/>
                      <a:pt x="386" y="358"/>
                      <a:pt x="359" y="328"/>
                    </a:cubicBezTo>
                    <a:cubicBezTo>
                      <a:pt x="333" y="298"/>
                      <a:pt x="349" y="248"/>
                      <a:pt x="387" y="263"/>
                    </a:cubicBezTo>
                    <a:cubicBezTo>
                      <a:pt x="425" y="279"/>
                      <a:pt x="535" y="303"/>
                      <a:pt x="567" y="294"/>
                    </a:cubicBezTo>
                    <a:cubicBezTo>
                      <a:pt x="369" y="261"/>
                      <a:pt x="379" y="117"/>
                      <a:pt x="338" y="109"/>
                    </a:cubicBezTo>
                    <a:cubicBezTo>
                      <a:pt x="296" y="102"/>
                      <a:pt x="215" y="53"/>
                      <a:pt x="191" y="0"/>
                    </a:cubicBezTo>
                    <a:cubicBezTo>
                      <a:pt x="218" y="98"/>
                      <a:pt x="256" y="161"/>
                      <a:pt x="285" y="192"/>
                    </a:cubicBezTo>
                    <a:cubicBezTo>
                      <a:pt x="315" y="223"/>
                      <a:pt x="321" y="241"/>
                      <a:pt x="318" y="275"/>
                    </a:cubicBezTo>
                    <a:cubicBezTo>
                      <a:pt x="314" y="310"/>
                      <a:pt x="301" y="301"/>
                      <a:pt x="278" y="287"/>
                    </a:cubicBezTo>
                    <a:cubicBezTo>
                      <a:pt x="256" y="273"/>
                      <a:pt x="273" y="293"/>
                      <a:pt x="294" y="307"/>
                    </a:cubicBezTo>
                    <a:cubicBezTo>
                      <a:pt x="314" y="320"/>
                      <a:pt x="328" y="311"/>
                      <a:pt x="347" y="331"/>
                    </a:cubicBezTo>
                    <a:cubicBezTo>
                      <a:pt x="366" y="352"/>
                      <a:pt x="370" y="376"/>
                      <a:pt x="358" y="412"/>
                    </a:cubicBezTo>
                    <a:cubicBezTo>
                      <a:pt x="347" y="447"/>
                      <a:pt x="300" y="437"/>
                      <a:pt x="248" y="441"/>
                    </a:cubicBezTo>
                    <a:cubicBezTo>
                      <a:pt x="196" y="445"/>
                      <a:pt x="134" y="430"/>
                      <a:pt x="91" y="411"/>
                    </a:cubicBezTo>
                    <a:cubicBezTo>
                      <a:pt x="49" y="392"/>
                      <a:pt x="6" y="377"/>
                      <a:pt x="12" y="382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99" name="Freeform 132"/>
              <p:cNvSpPr/>
              <p:nvPr/>
            </p:nvSpPr>
            <p:spPr bwMode="auto">
              <a:xfrm>
                <a:off x="9918701" y="4440238"/>
                <a:ext cx="68263" cy="101600"/>
              </a:xfrm>
              <a:custGeom>
                <a:avLst/>
                <a:gdLst>
                  <a:gd name="T0" fmla="*/ 41 w 41"/>
                  <a:gd name="T1" fmla="*/ 55 h 61"/>
                  <a:gd name="T2" fmla="*/ 9 w 41"/>
                  <a:gd name="T3" fmla="*/ 7 h 61"/>
                  <a:gd name="T4" fmla="*/ 5 w 41"/>
                  <a:gd name="T5" fmla="*/ 0 h 61"/>
                  <a:gd name="T6" fmla="*/ 18 w 41"/>
                  <a:gd name="T7" fmla="*/ 53 h 61"/>
                  <a:gd name="T8" fmla="*/ 41 w 41"/>
                  <a:gd name="T9" fmla="*/ 5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1">
                    <a:moveTo>
                      <a:pt x="41" y="55"/>
                    </a:moveTo>
                    <a:cubicBezTo>
                      <a:pt x="25" y="38"/>
                      <a:pt x="14" y="21"/>
                      <a:pt x="9" y="7"/>
                    </a:cubicBezTo>
                    <a:cubicBezTo>
                      <a:pt x="8" y="4"/>
                      <a:pt x="6" y="2"/>
                      <a:pt x="5" y="0"/>
                    </a:cubicBezTo>
                    <a:cubicBezTo>
                      <a:pt x="0" y="17"/>
                      <a:pt x="7" y="39"/>
                      <a:pt x="18" y="53"/>
                    </a:cubicBezTo>
                    <a:cubicBezTo>
                      <a:pt x="24" y="61"/>
                      <a:pt x="32" y="60"/>
                      <a:pt x="41" y="5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0" name="Freeform 133"/>
              <p:cNvSpPr/>
              <p:nvPr/>
            </p:nvSpPr>
            <p:spPr bwMode="auto">
              <a:xfrm>
                <a:off x="9439276" y="4951413"/>
                <a:ext cx="246063" cy="192088"/>
              </a:xfrm>
              <a:custGeom>
                <a:avLst/>
                <a:gdLst>
                  <a:gd name="T0" fmla="*/ 9 w 147"/>
                  <a:gd name="T1" fmla="*/ 0 h 115"/>
                  <a:gd name="T2" fmla="*/ 14 w 147"/>
                  <a:gd name="T3" fmla="*/ 7 h 115"/>
                  <a:gd name="T4" fmla="*/ 0 w 147"/>
                  <a:gd name="T5" fmla="*/ 10 h 115"/>
                  <a:gd name="T6" fmla="*/ 99 w 147"/>
                  <a:gd name="T7" fmla="*/ 94 h 115"/>
                  <a:gd name="T8" fmla="*/ 147 w 147"/>
                  <a:gd name="T9" fmla="*/ 44 h 115"/>
                  <a:gd name="T10" fmla="*/ 108 w 147"/>
                  <a:gd name="T11" fmla="*/ 51 h 115"/>
                  <a:gd name="T12" fmla="*/ 14 w 147"/>
                  <a:gd name="T13" fmla="*/ 3 h 115"/>
                  <a:gd name="T14" fmla="*/ 9 w 147"/>
                  <a:gd name="T1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7" h="115">
                    <a:moveTo>
                      <a:pt x="9" y="0"/>
                    </a:moveTo>
                    <a:cubicBezTo>
                      <a:pt x="12" y="5"/>
                      <a:pt x="14" y="7"/>
                      <a:pt x="14" y="7"/>
                    </a:cubicBezTo>
                    <a:cubicBezTo>
                      <a:pt x="14" y="7"/>
                      <a:pt x="8" y="8"/>
                      <a:pt x="0" y="10"/>
                    </a:cubicBezTo>
                    <a:cubicBezTo>
                      <a:pt x="28" y="35"/>
                      <a:pt x="69" y="75"/>
                      <a:pt x="99" y="94"/>
                    </a:cubicBezTo>
                    <a:cubicBezTo>
                      <a:pt x="131" y="115"/>
                      <a:pt x="147" y="53"/>
                      <a:pt x="147" y="44"/>
                    </a:cubicBezTo>
                    <a:cubicBezTo>
                      <a:pt x="147" y="35"/>
                      <a:pt x="136" y="49"/>
                      <a:pt x="108" y="51"/>
                    </a:cubicBezTo>
                    <a:cubicBezTo>
                      <a:pt x="80" y="54"/>
                      <a:pt x="35" y="21"/>
                      <a:pt x="14" y="3"/>
                    </a:cubicBezTo>
                    <a:cubicBezTo>
                      <a:pt x="12" y="2"/>
                      <a:pt x="11" y="1"/>
                      <a:pt x="9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1" name="Freeform 134"/>
              <p:cNvSpPr/>
              <p:nvPr/>
            </p:nvSpPr>
            <p:spPr bwMode="auto">
              <a:xfrm>
                <a:off x="9980613" y="5627688"/>
                <a:ext cx="139700" cy="147638"/>
              </a:xfrm>
              <a:custGeom>
                <a:avLst/>
                <a:gdLst>
                  <a:gd name="T0" fmla="*/ 5 w 84"/>
                  <a:gd name="T1" fmla="*/ 20 h 89"/>
                  <a:gd name="T2" fmla="*/ 5 w 84"/>
                  <a:gd name="T3" fmla="*/ 75 h 89"/>
                  <a:gd name="T4" fmla="*/ 68 w 84"/>
                  <a:gd name="T5" fmla="*/ 76 h 89"/>
                  <a:gd name="T6" fmla="*/ 60 w 84"/>
                  <a:gd name="T7" fmla="*/ 5 h 89"/>
                  <a:gd name="T8" fmla="*/ 5 w 84"/>
                  <a:gd name="T9" fmla="*/ 2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89">
                    <a:moveTo>
                      <a:pt x="5" y="20"/>
                    </a:moveTo>
                    <a:cubicBezTo>
                      <a:pt x="2" y="26"/>
                      <a:pt x="0" y="66"/>
                      <a:pt x="5" y="75"/>
                    </a:cubicBezTo>
                    <a:cubicBezTo>
                      <a:pt x="10" y="83"/>
                      <a:pt x="57" y="89"/>
                      <a:pt x="68" y="76"/>
                    </a:cubicBezTo>
                    <a:cubicBezTo>
                      <a:pt x="79" y="64"/>
                      <a:pt x="84" y="11"/>
                      <a:pt x="60" y="5"/>
                    </a:cubicBezTo>
                    <a:cubicBezTo>
                      <a:pt x="42" y="0"/>
                      <a:pt x="9" y="14"/>
                      <a:pt x="5" y="2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2" name="Freeform 135"/>
              <p:cNvSpPr/>
              <p:nvPr/>
            </p:nvSpPr>
            <p:spPr bwMode="auto">
              <a:xfrm>
                <a:off x="9501188" y="4821238"/>
                <a:ext cx="206375" cy="214313"/>
              </a:xfrm>
              <a:custGeom>
                <a:avLst/>
                <a:gdLst>
                  <a:gd name="T0" fmla="*/ 25 w 123"/>
                  <a:gd name="T1" fmla="*/ 24 h 129"/>
                  <a:gd name="T2" fmla="*/ 49 w 123"/>
                  <a:gd name="T3" fmla="*/ 110 h 129"/>
                  <a:gd name="T4" fmla="*/ 100 w 123"/>
                  <a:gd name="T5" fmla="*/ 40 h 129"/>
                  <a:gd name="T6" fmla="*/ 25 w 123"/>
                  <a:gd name="T7" fmla="*/ 2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29">
                    <a:moveTo>
                      <a:pt x="25" y="24"/>
                    </a:moveTo>
                    <a:cubicBezTo>
                      <a:pt x="0" y="57"/>
                      <a:pt x="37" y="100"/>
                      <a:pt x="49" y="110"/>
                    </a:cubicBezTo>
                    <a:cubicBezTo>
                      <a:pt x="69" y="129"/>
                      <a:pt x="123" y="58"/>
                      <a:pt x="100" y="40"/>
                    </a:cubicBezTo>
                    <a:cubicBezTo>
                      <a:pt x="82" y="25"/>
                      <a:pt x="43" y="0"/>
                      <a:pt x="25" y="24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3" name="Freeform 136"/>
              <p:cNvSpPr/>
              <p:nvPr/>
            </p:nvSpPr>
            <p:spPr bwMode="auto">
              <a:xfrm>
                <a:off x="9915526" y="5194301"/>
                <a:ext cx="188913" cy="180975"/>
              </a:xfrm>
              <a:custGeom>
                <a:avLst/>
                <a:gdLst>
                  <a:gd name="T0" fmla="*/ 16 w 113"/>
                  <a:gd name="T1" fmla="*/ 90 h 108"/>
                  <a:gd name="T2" fmla="*/ 83 w 113"/>
                  <a:gd name="T3" fmla="*/ 104 h 108"/>
                  <a:gd name="T4" fmla="*/ 82 w 113"/>
                  <a:gd name="T5" fmla="*/ 8 h 108"/>
                  <a:gd name="T6" fmla="*/ 16 w 113"/>
                  <a:gd name="T7" fmla="*/ 24 h 108"/>
                  <a:gd name="T8" fmla="*/ 16 w 113"/>
                  <a:gd name="T9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08">
                    <a:moveTo>
                      <a:pt x="16" y="90"/>
                    </a:moveTo>
                    <a:cubicBezTo>
                      <a:pt x="35" y="103"/>
                      <a:pt x="67" y="108"/>
                      <a:pt x="83" y="104"/>
                    </a:cubicBezTo>
                    <a:cubicBezTo>
                      <a:pt x="106" y="97"/>
                      <a:pt x="113" y="22"/>
                      <a:pt x="82" y="8"/>
                    </a:cubicBezTo>
                    <a:cubicBezTo>
                      <a:pt x="64" y="0"/>
                      <a:pt x="32" y="8"/>
                      <a:pt x="16" y="24"/>
                    </a:cubicBezTo>
                    <a:cubicBezTo>
                      <a:pt x="0" y="40"/>
                      <a:pt x="1" y="79"/>
                      <a:pt x="16" y="90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4" name="Freeform 137"/>
              <p:cNvSpPr/>
              <p:nvPr/>
            </p:nvSpPr>
            <p:spPr bwMode="auto">
              <a:xfrm>
                <a:off x="10023476" y="5399088"/>
                <a:ext cx="173038" cy="190500"/>
              </a:xfrm>
              <a:custGeom>
                <a:avLst/>
                <a:gdLst>
                  <a:gd name="T0" fmla="*/ 7 w 103"/>
                  <a:gd name="T1" fmla="*/ 25 h 114"/>
                  <a:gd name="T2" fmla="*/ 65 w 103"/>
                  <a:gd name="T3" fmla="*/ 6 h 114"/>
                  <a:gd name="T4" fmla="*/ 75 w 103"/>
                  <a:gd name="T5" fmla="*/ 94 h 114"/>
                  <a:gd name="T6" fmla="*/ 11 w 103"/>
                  <a:gd name="T7" fmla="*/ 97 h 114"/>
                  <a:gd name="T8" fmla="*/ 7 w 103"/>
                  <a:gd name="T9" fmla="*/ 2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4">
                    <a:moveTo>
                      <a:pt x="7" y="25"/>
                    </a:moveTo>
                    <a:cubicBezTo>
                      <a:pt x="14" y="16"/>
                      <a:pt x="47" y="0"/>
                      <a:pt x="65" y="6"/>
                    </a:cubicBezTo>
                    <a:cubicBezTo>
                      <a:pt x="83" y="12"/>
                      <a:pt x="103" y="74"/>
                      <a:pt x="75" y="94"/>
                    </a:cubicBezTo>
                    <a:cubicBezTo>
                      <a:pt x="47" y="114"/>
                      <a:pt x="18" y="112"/>
                      <a:pt x="11" y="97"/>
                    </a:cubicBezTo>
                    <a:cubicBezTo>
                      <a:pt x="4" y="82"/>
                      <a:pt x="0" y="34"/>
                      <a:pt x="7" y="25"/>
                    </a:cubicBezTo>
                    <a:close/>
                  </a:path>
                </a:pathLst>
              </a:custGeom>
              <a:solidFill>
                <a:srgbClr val="FFEBD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5" name="Freeform 138"/>
              <p:cNvSpPr/>
              <p:nvPr/>
            </p:nvSpPr>
            <p:spPr bwMode="auto">
              <a:xfrm>
                <a:off x="10482263" y="5400676"/>
                <a:ext cx="382588" cy="523875"/>
              </a:xfrm>
              <a:custGeom>
                <a:avLst/>
                <a:gdLst>
                  <a:gd name="T0" fmla="*/ 175 w 229"/>
                  <a:gd name="T1" fmla="*/ 0 h 314"/>
                  <a:gd name="T2" fmla="*/ 0 w 229"/>
                  <a:gd name="T3" fmla="*/ 274 h 314"/>
                  <a:gd name="T4" fmla="*/ 175 w 229"/>
                  <a:gd name="T5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9" h="314">
                    <a:moveTo>
                      <a:pt x="175" y="0"/>
                    </a:moveTo>
                    <a:cubicBezTo>
                      <a:pt x="229" y="107"/>
                      <a:pt x="93" y="314"/>
                      <a:pt x="0" y="274"/>
                    </a:cubicBezTo>
                    <a:cubicBezTo>
                      <a:pt x="98" y="224"/>
                      <a:pt x="178" y="113"/>
                      <a:pt x="175" y="0"/>
                    </a:cubicBezTo>
                    <a:close/>
                  </a:path>
                </a:pathLst>
              </a:custGeom>
              <a:solidFill>
                <a:srgbClr val="F1A1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6" name="Freeform 139"/>
              <p:cNvSpPr/>
              <p:nvPr/>
            </p:nvSpPr>
            <p:spPr bwMode="auto">
              <a:xfrm>
                <a:off x="10452101" y="5589588"/>
                <a:ext cx="1738313" cy="1268413"/>
              </a:xfrm>
              <a:custGeom>
                <a:avLst/>
                <a:gdLst>
                  <a:gd name="T0" fmla="*/ 0 w 1095"/>
                  <a:gd name="T1" fmla="*/ 490 h 799"/>
                  <a:gd name="T2" fmla="*/ 365 w 1095"/>
                  <a:gd name="T3" fmla="*/ 0 h 799"/>
                  <a:gd name="T4" fmla="*/ 1095 w 1095"/>
                  <a:gd name="T5" fmla="*/ 546 h 799"/>
                  <a:gd name="T6" fmla="*/ 1095 w 1095"/>
                  <a:gd name="T7" fmla="*/ 799 h 799"/>
                  <a:gd name="T8" fmla="*/ 415 w 1095"/>
                  <a:gd name="T9" fmla="*/ 799 h 799"/>
                  <a:gd name="T10" fmla="*/ 0 w 1095"/>
                  <a:gd name="T11" fmla="*/ 49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5" h="799">
                    <a:moveTo>
                      <a:pt x="0" y="490"/>
                    </a:moveTo>
                    <a:lnTo>
                      <a:pt x="365" y="0"/>
                    </a:lnTo>
                    <a:lnTo>
                      <a:pt x="1095" y="546"/>
                    </a:lnTo>
                    <a:lnTo>
                      <a:pt x="1095" y="799"/>
                    </a:lnTo>
                    <a:lnTo>
                      <a:pt x="415" y="799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7" name="Freeform 140"/>
              <p:cNvSpPr>
                <a:spLocks noEditPoints="1"/>
              </p:cNvSpPr>
              <p:nvPr/>
            </p:nvSpPr>
            <p:spPr bwMode="auto">
              <a:xfrm>
                <a:off x="10782301" y="2366963"/>
                <a:ext cx="184150" cy="184150"/>
              </a:xfrm>
              <a:custGeom>
                <a:avLst/>
                <a:gdLst>
                  <a:gd name="T0" fmla="*/ 55 w 110"/>
                  <a:gd name="T1" fmla="*/ 8 h 110"/>
                  <a:gd name="T2" fmla="*/ 60 w 110"/>
                  <a:gd name="T3" fmla="*/ 8 h 110"/>
                  <a:gd name="T4" fmla="*/ 63 w 110"/>
                  <a:gd name="T5" fmla="*/ 0 h 110"/>
                  <a:gd name="T6" fmla="*/ 79 w 110"/>
                  <a:gd name="T7" fmla="*/ 5 h 110"/>
                  <a:gd name="T8" fmla="*/ 77 w 110"/>
                  <a:gd name="T9" fmla="*/ 13 h 110"/>
                  <a:gd name="T10" fmla="*/ 92 w 110"/>
                  <a:gd name="T11" fmla="*/ 25 h 110"/>
                  <a:gd name="T12" fmla="*/ 99 w 110"/>
                  <a:gd name="T13" fmla="*/ 22 h 110"/>
                  <a:gd name="T14" fmla="*/ 107 w 110"/>
                  <a:gd name="T15" fmla="*/ 37 h 110"/>
                  <a:gd name="T16" fmla="*/ 100 w 110"/>
                  <a:gd name="T17" fmla="*/ 41 h 110"/>
                  <a:gd name="T18" fmla="*/ 102 w 110"/>
                  <a:gd name="T19" fmla="*/ 60 h 110"/>
                  <a:gd name="T20" fmla="*/ 110 w 110"/>
                  <a:gd name="T21" fmla="*/ 63 h 110"/>
                  <a:gd name="T22" fmla="*/ 105 w 110"/>
                  <a:gd name="T23" fmla="*/ 79 h 110"/>
                  <a:gd name="T24" fmla="*/ 97 w 110"/>
                  <a:gd name="T25" fmla="*/ 77 h 110"/>
                  <a:gd name="T26" fmla="*/ 84 w 110"/>
                  <a:gd name="T27" fmla="*/ 92 h 110"/>
                  <a:gd name="T28" fmla="*/ 88 w 110"/>
                  <a:gd name="T29" fmla="*/ 99 h 110"/>
                  <a:gd name="T30" fmla="*/ 73 w 110"/>
                  <a:gd name="T31" fmla="*/ 108 h 110"/>
                  <a:gd name="T32" fmla="*/ 69 w 110"/>
                  <a:gd name="T33" fmla="*/ 100 h 110"/>
                  <a:gd name="T34" fmla="*/ 55 w 110"/>
                  <a:gd name="T35" fmla="*/ 103 h 110"/>
                  <a:gd name="T36" fmla="*/ 55 w 110"/>
                  <a:gd name="T37" fmla="*/ 90 h 110"/>
                  <a:gd name="T38" fmla="*/ 88 w 110"/>
                  <a:gd name="T39" fmla="*/ 65 h 110"/>
                  <a:gd name="T40" fmla="*/ 65 w 110"/>
                  <a:gd name="T41" fmla="*/ 22 h 110"/>
                  <a:gd name="T42" fmla="*/ 55 w 110"/>
                  <a:gd name="T43" fmla="*/ 20 h 110"/>
                  <a:gd name="T44" fmla="*/ 55 w 110"/>
                  <a:gd name="T45" fmla="*/ 8 h 110"/>
                  <a:gd name="T46" fmla="*/ 25 w 110"/>
                  <a:gd name="T47" fmla="*/ 18 h 110"/>
                  <a:gd name="T48" fmla="*/ 21 w 110"/>
                  <a:gd name="T49" fmla="*/ 11 h 110"/>
                  <a:gd name="T50" fmla="*/ 37 w 110"/>
                  <a:gd name="T51" fmla="*/ 3 h 110"/>
                  <a:gd name="T52" fmla="*/ 41 w 110"/>
                  <a:gd name="T53" fmla="*/ 10 h 110"/>
                  <a:gd name="T54" fmla="*/ 55 w 110"/>
                  <a:gd name="T55" fmla="*/ 8 h 110"/>
                  <a:gd name="T56" fmla="*/ 55 w 110"/>
                  <a:gd name="T57" fmla="*/ 20 h 110"/>
                  <a:gd name="T58" fmla="*/ 21 w 110"/>
                  <a:gd name="T59" fmla="*/ 45 h 110"/>
                  <a:gd name="T60" fmla="*/ 45 w 110"/>
                  <a:gd name="T61" fmla="*/ 89 h 110"/>
                  <a:gd name="T62" fmla="*/ 45 w 110"/>
                  <a:gd name="T63" fmla="*/ 89 h 110"/>
                  <a:gd name="T64" fmla="*/ 55 w 110"/>
                  <a:gd name="T65" fmla="*/ 90 h 110"/>
                  <a:gd name="T66" fmla="*/ 55 w 110"/>
                  <a:gd name="T67" fmla="*/ 103 h 110"/>
                  <a:gd name="T68" fmla="*/ 50 w 110"/>
                  <a:gd name="T69" fmla="*/ 102 h 110"/>
                  <a:gd name="T70" fmla="*/ 47 w 110"/>
                  <a:gd name="T71" fmla="*/ 110 h 110"/>
                  <a:gd name="T72" fmla="*/ 31 w 110"/>
                  <a:gd name="T73" fmla="*/ 105 h 110"/>
                  <a:gd name="T74" fmla="*/ 33 w 110"/>
                  <a:gd name="T75" fmla="*/ 97 h 110"/>
                  <a:gd name="T76" fmla="*/ 18 w 110"/>
                  <a:gd name="T77" fmla="*/ 85 h 110"/>
                  <a:gd name="T78" fmla="*/ 10 w 110"/>
                  <a:gd name="T79" fmla="*/ 89 h 110"/>
                  <a:gd name="T80" fmla="*/ 2 w 110"/>
                  <a:gd name="T81" fmla="*/ 73 h 110"/>
                  <a:gd name="T82" fmla="*/ 10 w 110"/>
                  <a:gd name="T83" fmla="*/ 69 h 110"/>
                  <a:gd name="T84" fmla="*/ 8 w 110"/>
                  <a:gd name="T85" fmla="*/ 50 h 110"/>
                  <a:gd name="T86" fmla="*/ 0 w 110"/>
                  <a:gd name="T87" fmla="*/ 47 h 110"/>
                  <a:gd name="T88" fmla="*/ 5 w 110"/>
                  <a:gd name="T89" fmla="*/ 31 h 110"/>
                  <a:gd name="T90" fmla="*/ 13 w 110"/>
                  <a:gd name="T91" fmla="*/ 33 h 110"/>
                  <a:gd name="T92" fmla="*/ 25 w 110"/>
                  <a:gd name="T93" fmla="*/ 1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110">
                    <a:moveTo>
                      <a:pt x="55" y="8"/>
                    </a:moveTo>
                    <a:cubicBezTo>
                      <a:pt x="57" y="8"/>
                      <a:pt x="58" y="8"/>
                      <a:pt x="60" y="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83" y="16"/>
                      <a:pt x="88" y="20"/>
                      <a:pt x="92" y="25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2" y="47"/>
                      <a:pt x="103" y="54"/>
                      <a:pt x="102" y="60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97" y="77"/>
                      <a:pt x="97" y="77"/>
                      <a:pt x="97" y="77"/>
                    </a:cubicBezTo>
                    <a:cubicBezTo>
                      <a:pt x="94" y="83"/>
                      <a:pt x="90" y="88"/>
                      <a:pt x="84" y="92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65" y="102"/>
                      <a:pt x="60" y="103"/>
                      <a:pt x="55" y="103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70" y="90"/>
                      <a:pt x="84" y="80"/>
                      <a:pt x="88" y="65"/>
                    </a:cubicBezTo>
                    <a:cubicBezTo>
                      <a:pt x="94" y="47"/>
                      <a:pt x="84" y="27"/>
                      <a:pt x="65" y="22"/>
                    </a:cubicBezTo>
                    <a:cubicBezTo>
                      <a:pt x="62" y="20"/>
                      <a:pt x="58" y="20"/>
                      <a:pt x="55" y="20"/>
                    </a:cubicBezTo>
                    <a:lnTo>
                      <a:pt x="55" y="8"/>
                    </a:lnTo>
                    <a:close/>
                    <a:moveTo>
                      <a:pt x="25" y="18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8"/>
                      <a:pt x="50" y="8"/>
                      <a:pt x="55" y="8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40" y="20"/>
                      <a:pt x="26" y="30"/>
                      <a:pt x="21" y="45"/>
                    </a:cubicBezTo>
                    <a:cubicBezTo>
                      <a:pt x="16" y="63"/>
                      <a:pt x="26" y="83"/>
                      <a:pt x="45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8" y="90"/>
                      <a:pt x="51" y="90"/>
                      <a:pt x="55" y="90"/>
                    </a:cubicBezTo>
                    <a:cubicBezTo>
                      <a:pt x="55" y="103"/>
                      <a:pt x="55" y="103"/>
                      <a:pt x="55" y="103"/>
                    </a:cubicBezTo>
                    <a:cubicBezTo>
                      <a:pt x="53" y="103"/>
                      <a:pt x="51" y="102"/>
                      <a:pt x="50" y="10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27" y="94"/>
                      <a:pt x="22" y="90"/>
                      <a:pt x="18" y="85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8" y="63"/>
                      <a:pt x="7" y="57"/>
                      <a:pt x="8" y="5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27"/>
                      <a:pt x="20" y="22"/>
                      <a:pt x="25" y="1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08" name="Freeform 141"/>
              <p:cNvSpPr>
                <a:spLocks noEditPoints="1"/>
              </p:cNvSpPr>
              <p:nvPr/>
            </p:nvSpPr>
            <p:spPr bwMode="auto">
              <a:xfrm>
                <a:off x="7404101" y="4021138"/>
                <a:ext cx="334963" cy="333375"/>
              </a:xfrm>
              <a:custGeom>
                <a:avLst/>
                <a:gdLst>
                  <a:gd name="T0" fmla="*/ 101 w 201"/>
                  <a:gd name="T1" fmla="*/ 14 h 200"/>
                  <a:gd name="T2" fmla="*/ 110 w 201"/>
                  <a:gd name="T3" fmla="*/ 14 h 200"/>
                  <a:gd name="T4" fmla="*/ 115 w 201"/>
                  <a:gd name="T5" fmla="*/ 0 h 200"/>
                  <a:gd name="T6" fmla="*/ 145 w 201"/>
                  <a:gd name="T7" fmla="*/ 9 h 200"/>
                  <a:gd name="T8" fmla="*/ 141 w 201"/>
                  <a:gd name="T9" fmla="*/ 23 h 200"/>
                  <a:gd name="T10" fmla="*/ 168 w 201"/>
                  <a:gd name="T11" fmla="*/ 46 h 200"/>
                  <a:gd name="T12" fmla="*/ 182 w 201"/>
                  <a:gd name="T13" fmla="*/ 39 h 200"/>
                  <a:gd name="T14" fmla="*/ 196 w 201"/>
                  <a:gd name="T15" fmla="*/ 67 h 200"/>
                  <a:gd name="T16" fmla="*/ 183 w 201"/>
                  <a:gd name="T17" fmla="*/ 74 h 200"/>
                  <a:gd name="T18" fmla="*/ 187 w 201"/>
                  <a:gd name="T19" fmla="*/ 110 h 200"/>
                  <a:gd name="T20" fmla="*/ 201 w 201"/>
                  <a:gd name="T21" fmla="*/ 114 h 200"/>
                  <a:gd name="T22" fmla="*/ 192 w 201"/>
                  <a:gd name="T23" fmla="*/ 144 h 200"/>
                  <a:gd name="T24" fmla="*/ 178 w 201"/>
                  <a:gd name="T25" fmla="*/ 140 h 200"/>
                  <a:gd name="T26" fmla="*/ 155 w 201"/>
                  <a:gd name="T27" fmla="*/ 168 h 200"/>
                  <a:gd name="T28" fmla="*/ 162 w 201"/>
                  <a:gd name="T29" fmla="*/ 181 h 200"/>
                  <a:gd name="T30" fmla="*/ 134 w 201"/>
                  <a:gd name="T31" fmla="*/ 196 h 200"/>
                  <a:gd name="T32" fmla="*/ 127 w 201"/>
                  <a:gd name="T33" fmla="*/ 182 h 200"/>
                  <a:gd name="T34" fmla="*/ 101 w 201"/>
                  <a:gd name="T35" fmla="*/ 187 h 200"/>
                  <a:gd name="T36" fmla="*/ 101 w 201"/>
                  <a:gd name="T37" fmla="*/ 164 h 200"/>
                  <a:gd name="T38" fmla="*/ 162 w 201"/>
                  <a:gd name="T39" fmla="*/ 119 h 200"/>
                  <a:gd name="T40" fmla="*/ 119 w 201"/>
                  <a:gd name="T41" fmla="*/ 39 h 200"/>
                  <a:gd name="T42" fmla="*/ 101 w 201"/>
                  <a:gd name="T43" fmla="*/ 36 h 200"/>
                  <a:gd name="T44" fmla="*/ 101 w 201"/>
                  <a:gd name="T45" fmla="*/ 14 h 200"/>
                  <a:gd name="T46" fmla="*/ 47 w 201"/>
                  <a:gd name="T47" fmla="*/ 32 h 200"/>
                  <a:gd name="T48" fmla="*/ 40 w 201"/>
                  <a:gd name="T49" fmla="*/ 19 h 200"/>
                  <a:gd name="T50" fmla="*/ 68 w 201"/>
                  <a:gd name="T51" fmla="*/ 4 h 200"/>
                  <a:gd name="T52" fmla="*/ 75 w 201"/>
                  <a:gd name="T53" fmla="*/ 18 h 200"/>
                  <a:gd name="T54" fmla="*/ 101 w 201"/>
                  <a:gd name="T55" fmla="*/ 14 h 200"/>
                  <a:gd name="T56" fmla="*/ 101 w 201"/>
                  <a:gd name="T57" fmla="*/ 36 h 200"/>
                  <a:gd name="T58" fmla="*/ 40 w 201"/>
                  <a:gd name="T59" fmla="*/ 81 h 200"/>
                  <a:gd name="T60" fmla="*/ 82 w 201"/>
                  <a:gd name="T61" fmla="*/ 161 h 200"/>
                  <a:gd name="T62" fmla="*/ 82 w 201"/>
                  <a:gd name="T63" fmla="*/ 161 h 200"/>
                  <a:gd name="T64" fmla="*/ 101 w 201"/>
                  <a:gd name="T65" fmla="*/ 164 h 200"/>
                  <a:gd name="T66" fmla="*/ 101 w 201"/>
                  <a:gd name="T67" fmla="*/ 187 h 200"/>
                  <a:gd name="T68" fmla="*/ 91 w 201"/>
                  <a:gd name="T69" fmla="*/ 186 h 200"/>
                  <a:gd name="T70" fmla="*/ 87 w 201"/>
                  <a:gd name="T71" fmla="*/ 200 h 200"/>
                  <a:gd name="T72" fmla="*/ 57 w 201"/>
                  <a:gd name="T73" fmla="*/ 191 h 200"/>
                  <a:gd name="T74" fmla="*/ 61 w 201"/>
                  <a:gd name="T75" fmla="*/ 177 h 200"/>
                  <a:gd name="T76" fmla="*/ 33 w 201"/>
                  <a:gd name="T77" fmla="*/ 154 h 200"/>
                  <a:gd name="T78" fmla="*/ 20 w 201"/>
                  <a:gd name="T79" fmla="*/ 161 h 200"/>
                  <a:gd name="T80" fmla="*/ 5 w 201"/>
                  <a:gd name="T81" fmla="*/ 133 h 200"/>
                  <a:gd name="T82" fmla="*/ 18 w 201"/>
                  <a:gd name="T83" fmla="*/ 126 h 200"/>
                  <a:gd name="T84" fmla="*/ 15 w 201"/>
                  <a:gd name="T85" fmla="*/ 90 h 200"/>
                  <a:gd name="T86" fmla="*/ 0 w 201"/>
                  <a:gd name="T87" fmla="*/ 86 h 200"/>
                  <a:gd name="T88" fmla="*/ 10 w 201"/>
                  <a:gd name="T89" fmla="*/ 56 h 200"/>
                  <a:gd name="T90" fmla="*/ 24 w 201"/>
                  <a:gd name="T91" fmla="*/ 60 h 200"/>
                  <a:gd name="T92" fmla="*/ 47 w 201"/>
                  <a:gd name="T93" fmla="*/ 3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1" h="200">
                    <a:moveTo>
                      <a:pt x="101" y="14"/>
                    </a:moveTo>
                    <a:cubicBezTo>
                      <a:pt x="104" y="14"/>
                      <a:pt x="107" y="14"/>
                      <a:pt x="110" y="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52" y="29"/>
                      <a:pt x="161" y="37"/>
                      <a:pt x="168" y="46"/>
                    </a:cubicBezTo>
                    <a:cubicBezTo>
                      <a:pt x="182" y="39"/>
                      <a:pt x="182" y="39"/>
                      <a:pt x="182" y="39"/>
                    </a:cubicBezTo>
                    <a:cubicBezTo>
                      <a:pt x="196" y="67"/>
                      <a:pt x="196" y="67"/>
                      <a:pt x="196" y="67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87" y="85"/>
                      <a:pt x="188" y="97"/>
                      <a:pt x="187" y="110"/>
                    </a:cubicBezTo>
                    <a:cubicBezTo>
                      <a:pt x="201" y="114"/>
                      <a:pt x="201" y="114"/>
                      <a:pt x="201" y="114"/>
                    </a:cubicBezTo>
                    <a:cubicBezTo>
                      <a:pt x="192" y="144"/>
                      <a:pt x="192" y="144"/>
                      <a:pt x="192" y="144"/>
                    </a:cubicBezTo>
                    <a:cubicBezTo>
                      <a:pt x="178" y="140"/>
                      <a:pt x="178" y="140"/>
                      <a:pt x="178" y="140"/>
                    </a:cubicBezTo>
                    <a:cubicBezTo>
                      <a:pt x="172" y="151"/>
                      <a:pt x="164" y="160"/>
                      <a:pt x="155" y="168"/>
                    </a:cubicBezTo>
                    <a:cubicBezTo>
                      <a:pt x="162" y="181"/>
                      <a:pt x="162" y="181"/>
                      <a:pt x="162" y="181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18" y="185"/>
                      <a:pt x="110" y="187"/>
                      <a:pt x="101" y="187"/>
                    </a:cubicBezTo>
                    <a:cubicBezTo>
                      <a:pt x="101" y="164"/>
                      <a:pt x="101" y="164"/>
                      <a:pt x="101" y="164"/>
                    </a:cubicBezTo>
                    <a:cubicBezTo>
                      <a:pt x="128" y="164"/>
                      <a:pt x="153" y="146"/>
                      <a:pt x="162" y="119"/>
                    </a:cubicBezTo>
                    <a:cubicBezTo>
                      <a:pt x="172" y="85"/>
                      <a:pt x="153" y="49"/>
                      <a:pt x="119" y="39"/>
                    </a:cubicBezTo>
                    <a:cubicBezTo>
                      <a:pt x="113" y="37"/>
                      <a:pt x="107" y="36"/>
                      <a:pt x="101" y="36"/>
                    </a:cubicBezTo>
                    <a:lnTo>
                      <a:pt x="101" y="14"/>
                    </a:lnTo>
                    <a:close/>
                    <a:moveTo>
                      <a:pt x="47" y="32"/>
                    </a:moveTo>
                    <a:cubicBezTo>
                      <a:pt x="40" y="19"/>
                      <a:pt x="40" y="19"/>
                      <a:pt x="40" y="19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83" y="15"/>
                      <a:pt x="92" y="14"/>
                      <a:pt x="101" y="14"/>
                    </a:cubicBezTo>
                    <a:cubicBezTo>
                      <a:pt x="101" y="36"/>
                      <a:pt x="101" y="36"/>
                      <a:pt x="101" y="36"/>
                    </a:cubicBezTo>
                    <a:cubicBezTo>
                      <a:pt x="73" y="36"/>
                      <a:pt x="48" y="54"/>
                      <a:pt x="40" y="81"/>
                    </a:cubicBezTo>
                    <a:cubicBezTo>
                      <a:pt x="29" y="115"/>
                      <a:pt x="48" y="151"/>
                      <a:pt x="82" y="161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88" y="163"/>
                      <a:pt x="95" y="164"/>
                      <a:pt x="101" y="164"/>
                    </a:cubicBezTo>
                    <a:cubicBezTo>
                      <a:pt x="101" y="187"/>
                      <a:pt x="101" y="187"/>
                      <a:pt x="101" y="187"/>
                    </a:cubicBezTo>
                    <a:cubicBezTo>
                      <a:pt x="98" y="187"/>
                      <a:pt x="94" y="186"/>
                      <a:pt x="91" y="186"/>
                    </a:cubicBezTo>
                    <a:cubicBezTo>
                      <a:pt x="87" y="200"/>
                      <a:pt x="87" y="200"/>
                      <a:pt x="87" y="200"/>
                    </a:cubicBezTo>
                    <a:cubicBezTo>
                      <a:pt x="57" y="191"/>
                      <a:pt x="57" y="191"/>
                      <a:pt x="57" y="191"/>
                    </a:cubicBezTo>
                    <a:cubicBezTo>
                      <a:pt x="61" y="177"/>
                      <a:pt x="61" y="177"/>
                      <a:pt x="61" y="177"/>
                    </a:cubicBezTo>
                    <a:cubicBezTo>
                      <a:pt x="50" y="171"/>
                      <a:pt x="41" y="163"/>
                      <a:pt x="33" y="154"/>
                    </a:cubicBezTo>
                    <a:cubicBezTo>
                      <a:pt x="20" y="161"/>
                      <a:pt x="20" y="161"/>
                      <a:pt x="20" y="16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18" y="126"/>
                      <a:pt x="18" y="126"/>
                      <a:pt x="18" y="126"/>
                    </a:cubicBezTo>
                    <a:cubicBezTo>
                      <a:pt x="15" y="115"/>
                      <a:pt x="13" y="103"/>
                      <a:pt x="15" y="9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30" y="49"/>
                      <a:pt x="37" y="40"/>
                      <a:pt x="47" y="32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grpSp>
            <p:nvGrpSpPr>
              <p:cNvPr id="109" name="Group 166"/>
              <p:cNvGrpSpPr/>
              <p:nvPr/>
            </p:nvGrpSpPr>
            <p:grpSpPr>
              <a:xfrm>
                <a:off x="10939463" y="4605338"/>
                <a:ext cx="444500" cy="631825"/>
                <a:chOff x="10939463" y="4605338"/>
                <a:chExt cx="444500" cy="631825"/>
              </a:xfrm>
            </p:grpSpPr>
            <p:sp>
              <p:nvSpPr>
                <p:cNvPr id="117" name="Freeform 142"/>
                <p:cNvSpPr/>
                <p:nvPr/>
              </p:nvSpPr>
              <p:spPr bwMode="auto">
                <a:xfrm>
                  <a:off x="10939463" y="4605338"/>
                  <a:ext cx="444500" cy="631825"/>
                </a:xfrm>
                <a:custGeom>
                  <a:avLst/>
                  <a:gdLst>
                    <a:gd name="T0" fmla="*/ 0 w 280"/>
                    <a:gd name="T1" fmla="*/ 0 h 398"/>
                    <a:gd name="T2" fmla="*/ 210 w 280"/>
                    <a:gd name="T3" fmla="*/ 0 h 398"/>
                    <a:gd name="T4" fmla="*/ 280 w 280"/>
                    <a:gd name="T5" fmla="*/ 69 h 398"/>
                    <a:gd name="T6" fmla="*/ 280 w 280"/>
                    <a:gd name="T7" fmla="*/ 398 h 398"/>
                    <a:gd name="T8" fmla="*/ 0 w 280"/>
                    <a:gd name="T9" fmla="*/ 398 h 398"/>
                    <a:gd name="T10" fmla="*/ 0 w 280"/>
                    <a:gd name="T11" fmla="*/ 0 h 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0" h="398">
                      <a:moveTo>
                        <a:pt x="0" y="0"/>
                      </a:moveTo>
                      <a:lnTo>
                        <a:pt x="210" y="0"/>
                      </a:lnTo>
                      <a:lnTo>
                        <a:pt x="280" y="69"/>
                      </a:lnTo>
                      <a:lnTo>
                        <a:pt x="280" y="398"/>
                      </a:lnTo>
                      <a:lnTo>
                        <a:pt x="0" y="3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Oval 143"/>
                <p:cNvSpPr>
                  <a:spLocks noChangeArrowheads="1"/>
                </p:cNvSpPr>
                <p:nvPr/>
              </p:nvSpPr>
              <p:spPr bwMode="auto">
                <a:xfrm>
                  <a:off x="11039476" y="4686301"/>
                  <a:ext cx="244475" cy="242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44"/>
                <p:cNvSpPr/>
                <p:nvPr/>
              </p:nvSpPr>
              <p:spPr bwMode="auto">
                <a:xfrm>
                  <a:off x="11052176" y="4806951"/>
                  <a:ext cx="109538" cy="101600"/>
                </a:xfrm>
                <a:custGeom>
                  <a:avLst/>
                  <a:gdLst>
                    <a:gd name="T0" fmla="*/ 25 w 65"/>
                    <a:gd name="T1" fmla="*/ 61 h 61"/>
                    <a:gd name="T2" fmla="*/ 0 w 65"/>
                    <a:gd name="T3" fmla="*/ 33 h 61"/>
                    <a:gd name="T4" fmla="*/ 65 w 65"/>
                    <a:gd name="T5" fmla="*/ 0 h 61"/>
                    <a:gd name="T6" fmla="*/ 25 w 65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1">
                      <a:moveTo>
                        <a:pt x="25" y="61"/>
                      </a:moveTo>
                      <a:cubicBezTo>
                        <a:pt x="14" y="54"/>
                        <a:pt x="6" y="44"/>
                        <a:pt x="0" y="33"/>
                      </a:cubicBezTo>
                      <a:cubicBezTo>
                        <a:pt x="65" y="0"/>
                        <a:pt x="65" y="0"/>
                        <a:pt x="65" y="0"/>
                      </a:cubicBezTo>
                      <a:lnTo>
                        <a:pt x="25" y="6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45"/>
                <p:cNvSpPr/>
                <p:nvPr/>
              </p:nvSpPr>
              <p:spPr bwMode="auto">
                <a:xfrm>
                  <a:off x="11039476" y="4711701"/>
                  <a:ext cx="122238" cy="150813"/>
                </a:xfrm>
                <a:custGeom>
                  <a:avLst/>
                  <a:gdLst>
                    <a:gd name="T0" fmla="*/ 8 w 73"/>
                    <a:gd name="T1" fmla="*/ 90 h 90"/>
                    <a:gd name="T2" fmla="*/ 0 w 73"/>
                    <a:gd name="T3" fmla="*/ 57 h 90"/>
                    <a:gd name="T4" fmla="*/ 28 w 73"/>
                    <a:gd name="T5" fmla="*/ 0 h 90"/>
                    <a:gd name="T6" fmla="*/ 73 w 73"/>
                    <a:gd name="T7" fmla="*/ 57 h 90"/>
                    <a:gd name="T8" fmla="*/ 8 w 73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90">
                      <a:moveTo>
                        <a:pt x="8" y="90"/>
                      </a:moveTo>
                      <a:cubicBezTo>
                        <a:pt x="3" y="80"/>
                        <a:pt x="0" y="69"/>
                        <a:pt x="0" y="57"/>
                      </a:cubicBezTo>
                      <a:cubicBezTo>
                        <a:pt x="0" y="34"/>
                        <a:pt x="11" y="13"/>
                        <a:pt x="28" y="0"/>
                      </a:cubicBezTo>
                      <a:cubicBezTo>
                        <a:pt x="73" y="57"/>
                        <a:pt x="73" y="57"/>
                        <a:pt x="73" y="57"/>
                      </a:cubicBezTo>
                      <a:lnTo>
                        <a:pt x="8" y="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46"/>
                <p:cNvSpPr/>
                <p:nvPr/>
              </p:nvSpPr>
              <p:spPr bwMode="auto">
                <a:xfrm>
                  <a:off x="11087101" y="4686301"/>
                  <a:ext cx="74613" cy="120650"/>
                </a:xfrm>
                <a:custGeom>
                  <a:avLst/>
                  <a:gdLst>
                    <a:gd name="T0" fmla="*/ 0 w 45"/>
                    <a:gd name="T1" fmla="*/ 16 h 73"/>
                    <a:gd name="T2" fmla="*/ 45 w 45"/>
                    <a:gd name="T3" fmla="*/ 0 h 73"/>
                    <a:gd name="T4" fmla="*/ 45 w 45"/>
                    <a:gd name="T5" fmla="*/ 73 h 73"/>
                    <a:gd name="T6" fmla="*/ 0 w 45"/>
                    <a:gd name="T7" fmla="*/ 16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73">
                      <a:moveTo>
                        <a:pt x="0" y="16"/>
                      </a:moveTo>
                      <a:cubicBezTo>
                        <a:pt x="12" y="6"/>
                        <a:pt x="28" y="0"/>
                        <a:pt x="45" y="0"/>
                      </a:cubicBezTo>
                      <a:cubicBezTo>
                        <a:pt x="45" y="73"/>
                        <a:pt x="45" y="73"/>
                        <a:pt x="45" y="73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47"/>
                <p:cNvSpPr/>
                <p:nvPr/>
              </p:nvSpPr>
              <p:spPr bwMode="auto">
                <a:xfrm>
                  <a:off x="11161713" y="4686301"/>
                  <a:ext cx="87313" cy="120650"/>
                </a:xfrm>
                <a:custGeom>
                  <a:avLst/>
                  <a:gdLst>
                    <a:gd name="T0" fmla="*/ 0 w 52"/>
                    <a:gd name="T1" fmla="*/ 0 h 73"/>
                    <a:gd name="T2" fmla="*/ 0 w 52"/>
                    <a:gd name="T3" fmla="*/ 73 h 73"/>
                    <a:gd name="T4" fmla="*/ 52 w 52"/>
                    <a:gd name="T5" fmla="*/ 22 h 73"/>
                    <a:gd name="T6" fmla="*/ 0 w 52"/>
                    <a:gd name="T7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73">
                      <a:moveTo>
                        <a:pt x="0" y="0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52" y="22"/>
                        <a:pt x="52" y="22"/>
                        <a:pt x="52" y="22"/>
                      </a:cubicBezTo>
                      <a:cubicBezTo>
                        <a:pt x="39" y="9"/>
                        <a:pt x="2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0985501" y="5091113"/>
                  <a:ext cx="350838" cy="793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0985501" y="5110163"/>
                  <a:ext cx="350838" cy="952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Rectangle 150"/>
                <p:cNvSpPr>
                  <a:spLocks noChangeArrowheads="1"/>
                </p:cNvSpPr>
                <p:nvPr/>
              </p:nvSpPr>
              <p:spPr bwMode="auto">
                <a:xfrm>
                  <a:off x="10985501" y="5129213"/>
                  <a:ext cx="350838" cy="952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Rectangle 151"/>
                <p:cNvSpPr>
                  <a:spLocks noChangeArrowheads="1"/>
                </p:cNvSpPr>
                <p:nvPr/>
              </p:nvSpPr>
              <p:spPr bwMode="auto">
                <a:xfrm>
                  <a:off x="10985501" y="5148263"/>
                  <a:ext cx="350838" cy="793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0985501" y="5165726"/>
                  <a:ext cx="188913" cy="952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0985501" y="5016501"/>
                  <a:ext cx="350838" cy="4445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154"/>
                <p:cNvSpPr/>
                <p:nvPr/>
              </p:nvSpPr>
              <p:spPr bwMode="auto">
                <a:xfrm>
                  <a:off x="11272838" y="4605338"/>
                  <a:ext cx="111125" cy="109538"/>
                </a:xfrm>
                <a:custGeom>
                  <a:avLst/>
                  <a:gdLst>
                    <a:gd name="T0" fmla="*/ 0 w 70"/>
                    <a:gd name="T1" fmla="*/ 0 h 69"/>
                    <a:gd name="T2" fmla="*/ 70 w 70"/>
                    <a:gd name="T3" fmla="*/ 69 h 69"/>
                    <a:gd name="T4" fmla="*/ 0 w 70"/>
                    <a:gd name="T5" fmla="*/ 69 h 69"/>
                    <a:gd name="T6" fmla="*/ 0 w 70"/>
                    <a:gd name="T7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0" h="69">
                      <a:moveTo>
                        <a:pt x="0" y="0"/>
                      </a:moveTo>
                      <a:lnTo>
                        <a:pt x="70" y="69"/>
                      </a:lnTo>
                      <a:lnTo>
                        <a:pt x="0" y="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0" name="Freeform 155"/>
              <p:cNvSpPr/>
              <p:nvPr/>
            </p:nvSpPr>
            <p:spPr bwMode="auto">
              <a:xfrm>
                <a:off x="8847138" y="5364163"/>
                <a:ext cx="255588" cy="192088"/>
              </a:xfrm>
              <a:custGeom>
                <a:avLst/>
                <a:gdLst>
                  <a:gd name="T0" fmla="*/ 76 w 153"/>
                  <a:gd name="T1" fmla="*/ 0 h 115"/>
                  <a:gd name="T2" fmla="*/ 0 w 153"/>
                  <a:gd name="T3" fmla="*/ 77 h 115"/>
                  <a:gd name="T4" fmla="*/ 9 w 153"/>
                  <a:gd name="T5" fmla="*/ 114 h 115"/>
                  <a:gd name="T6" fmla="*/ 9 w 153"/>
                  <a:gd name="T7" fmla="*/ 93 h 115"/>
                  <a:gd name="T8" fmla="*/ 13 w 153"/>
                  <a:gd name="T9" fmla="*/ 83 h 115"/>
                  <a:gd name="T10" fmla="*/ 13 w 153"/>
                  <a:gd name="T11" fmla="*/ 77 h 115"/>
                  <a:gd name="T12" fmla="*/ 76 w 153"/>
                  <a:gd name="T13" fmla="*/ 13 h 115"/>
                  <a:gd name="T14" fmla="*/ 140 w 153"/>
                  <a:gd name="T15" fmla="*/ 77 h 115"/>
                  <a:gd name="T16" fmla="*/ 140 w 153"/>
                  <a:gd name="T17" fmla="*/ 84 h 115"/>
                  <a:gd name="T18" fmla="*/ 143 w 153"/>
                  <a:gd name="T19" fmla="*/ 93 h 115"/>
                  <a:gd name="T20" fmla="*/ 143 w 153"/>
                  <a:gd name="T21" fmla="*/ 115 h 115"/>
                  <a:gd name="T22" fmla="*/ 153 w 153"/>
                  <a:gd name="T23" fmla="*/ 77 h 115"/>
                  <a:gd name="T24" fmla="*/ 76 w 153"/>
                  <a:gd name="T2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3" h="115">
                    <a:moveTo>
                      <a:pt x="76" y="0"/>
                    </a:moveTo>
                    <a:cubicBezTo>
                      <a:pt x="34" y="1"/>
                      <a:pt x="0" y="35"/>
                      <a:pt x="0" y="77"/>
                    </a:cubicBezTo>
                    <a:cubicBezTo>
                      <a:pt x="0" y="90"/>
                      <a:pt x="3" y="103"/>
                      <a:pt x="9" y="114"/>
                    </a:cubicBezTo>
                    <a:cubicBezTo>
                      <a:pt x="9" y="93"/>
                      <a:pt x="9" y="93"/>
                      <a:pt x="9" y="93"/>
                    </a:cubicBezTo>
                    <a:cubicBezTo>
                      <a:pt x="9" y="90"/>
                      <a:pt x="11" y="86"/>
                      <a:pt x="13" y="83"/>
                    </a:cubicBezTo>
                    <a:cubicBezTo>
                      <a:pt x="13" y="81"/>
                      <a:pt x="13" y="79"/>
                      <a:pt x="13" y="77"/>
                    </a:cubicBezTo>
                    <a:cubicBezTo>
                      <a:pt x="13" y="42"/>
                      <a:pt x="41" y="13"/>
                      <a:pt x="76" y="13"/>
                    </a:cubicBezTo>
                    <a:cubicBezTo>
                      <a:pt x="112" y="13"/>
                      <a:pt x="140" y="42"/>
                      <a:pt x="140" y="77"/>
                    </a:cubicBezTo>
                    <a:cubicBezTo>
                      <a:pt x="140" y="79"/>
                      <a:pt x="140" y="82"/>
                      <a:pt x="140" y="84"/>
                    </a:cubicBezTo>
                    <a:cubicBezTo>
                      <a:pt x="142" y="87"/>
                      <a:pt x="143" y="90"/>
                      <a:pt x="143" y="93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49" y="103"/>
                      <a:pt x="153" y="90"/>
                      <a:pt x="153" y="77"/>
                    </a:cubicBezTo>
                    <a:cubicBezTo>
                      <a:pt x="153" y="35"/>
                      <a:pt x="119" y="1"/>
                      <a:pt x="76" y="0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11" name="Freeform 156"/>
              <p:cNvSpPr/>
              <p:nvPr/>
            </p:nvSpPr>
            <p:spPr bwMode="auto">
              <a:xfrm>
                <a:off x="8869363" y="5492751"/>
                <a:ext cx="55563" cy="101600"/>
              </a:xfrm>
              <a:custGeom>
                <a:avLst/>
                <a:gdLst>
                  <a:gd name="T0" fmla="*/ 0 w 33"/>
                  <a:gd name="T1" fmla="*/ 13 h 61"/>
                  <a:gd name="T2" fmla="*/ 0 w 33"/>
                  <a:gd name="T3" fmla="*/ 16 h 61"/>
                  <a:gd name="T4" fmla="*/ 0 w 33"/>
                  <a:gd name="T5" fmla="*/ 36 h 61"/>
                  <a:gd name="T6" fmla="*/ 0 w 33"/>
                  <a:gd name="T7" fmla="*/ 45 h 61"/>
                  <a:gd name="T8" fmla="*/ 23 w 33"/>
                  <a:gd name="T9" fmla="*/ 61 h 61"/>
                  <a:gd name="T10" fmla="*/ 33 w 33"/>
                  <a:gd name="T11" fmla="*/ 61 h 61"/>
                  <a:gd name="T12" fmla="*/ 33 w 33"/>
                  <a:gd name="T13" fmla="*/ 0 h 61"/>
                  <a:gd name="T14" fmla="*/ 23 w 33"/>
                  <a:gd name="T15" fmla="*/ 0 h 61"/>
                  <a:gd name="T16" fmla="*/ 0 w 33"/>
                  <a:gd name="T17" fmla="*/ 1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1">
                    <a:moveTo>
                      <a:pt x="0" y="13"/>
                    </a:moveTo>
                    <a:cubicBezTo>
                      <a:pt x="0" y="14"/>
                      <a:pt x="0" y="15"/>
                      <a:pt x="0" y="1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4"/>
                      <a:pt x="10" y="61"/>
                      <a:pt x="23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2" y="0"/>
                      <a:pt x="2" y="6"/>
                      <a:pt x="0" y="1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12" name="Freeform 157"/>
              <p:cNvSpPr/>
              <p:nvPr/>
            </p:nvSpPr>
            <p:spPr bwMode="auto">
              <a:xfrm>
                <a:off x="9021763" y="5492751"/>
                <a:ext cx="57150" cy="101600"/>
              </a:xfrm>
              <a:custGeom>
                <a:avLst/>
                <a:gdLst>
                  <a:gd name="T0" fmla="*/ 34 w 34"/>
                  <a:gd name="T1" fmla="*/ 45 h 61"/>
                  <a:gd name="T2" fmla="*/ 34 w 34"/>
                  <a:gd name="T3" fmla="*/ 36 h 61"/>
                  <a:gd name="T4" fmla="*/ 34 w 34"/>
                  <a:gd name="T5" fmla="*/ 16 h 61"/>
                  <a:gd name="T6" fmla="*/ 34 w 34"/>
                  <a:gd name="T7" fmla="*/ 14 h 61"/>
                  <a:gd name="T8" fmla="*/ 10 w 34"/>
                  <a:gd name="T9" fmla="*/ 0 h 61"/>
                  <a:gd name="T10" fmla="*/ 0 w 34"/>
                  <a:gd name="T11" fmla="*/ 0 h 61"/>
                  <a:gd name="T12" fmla="*/ 0 w 34"/>
                  <a:gd name="T13" fmla="*/ 61 h 61"/>
                  <a:gd name="T14" fmla="*/ 10 w 34"/>
                  <a:gd name="T15" fmla="*/ 61 h 61"/>
                  <a:gd name="T16" fmla="*/ 34 w 34"/>
                  <a:gd name="T17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1">
                    <a:moveTo>
                      <a:pt x="34" y="45"/>
                    </a:move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5"/>
                      <a:pt x="34" y="14"/>
                    </a:cubicBezTo>
                    <a:cubicBezTo>
                      <a:pt x="32" y="6"/>
                      <a:pt x="22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23" y="61"/>
                      <a:pt x="34" y="54"/>
                      <a:pt x="34" y="4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13" name="Oval 93"/>
              <p:cNvSpPr>
                <a:spLocks noChangeArrowheads="1"/>
              </p:cNvSpPr>
              <p:nvPr/>
            </p:nvSpPr>
            <p:spPr bwMode="auto">
              <a:xfrm>
                <a:off x="10669985" y="6375048"/>
                <a:ext cx="97631" cy="976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14" name="Oval 93"/>
              <p:cNvSpPr>
                <a:spLocks noChangeArrowheads="1"/>
              </p:cNvSpPr>
              <p:nvPr/>
            </p:nvSpPr>
            <p:spPr bwMode="auto">
              <a:xfrm>
                <a:off x="10792118" y="6469851"/>
                <a:ext cx="97631" cy="976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/>
              </a:bodyPr>
              <a:lstStyle/>
              <a:p>
                <a:endParaRPr lang="en-US"/>
              </a:p>
            </p:txBody>
          </p:sp>
          <p:sp>
            <p:nvSpPr>
              <p:cNvPr id="115" name="Freeform 48"/>
              <p:cNvSpPr>
                <a:spLocks noChangeArrowheads="1"/>
              </p:cNvSpPr>
              <p:nvPr/>
            </p:nvSpPr>
            <p:spPr bwMode="auto">
              <a:xfrm>
                <a:off x="7859779" y="3568770"/>
                <a:ext cx="290380" cy="218936"/>
              </a:xfrm>
              <a:custGeom>
                <a:avLst/>
                <a:gdLst>
                  <a:gd name="T0" fmla="*/ 199576 w 445"/>
                  <a:gd name="T1" fmla="*/ 150364 h 337"/>
                  <a:gd name="T2" fmla="*/ 199576 w 445"/>
                  <a:gd name="T3" fmla="*/ 150364 h 337"/>
                  <a:gd name="T4" fmla="*/ 80010 w 445"/>
                  <a:gd name="T5" fmla="*/ 43856 h 337"/>
                  <a:gd name="T6" fmla="*/ 80010 w 445"/>
                  <a:gd name="T7" fmla="*/ 0 h 337"/>
                  <a:gd name="T8" fmla="*/ 0 w 445"/>
                  <a:gd name="T9" fmla="*/ 71155 h 337"/>
                  <a:gd name="T10" fmla="*/ 80010 w 445"/>
                  <a:gd name="T11" fmla="*/ 146337 h 337"/>
                  <a:gd name="T12" fmla="*/ 80010 w 445"/>
                  <a:gd name="T13" fmla="*/ 98900 h 337"/>
                  <a:gd name="T14" fmla="*/ 199576 w 445"/>
                  <a:gd name="T15" fmla="*/ 150364 h 3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5" h="337">
                    <a:moveTo>
                      <a:pt x="444" y="336"/>
                    </a:moveTo>
                    <a:lnTo>
                      <a:pt x="444" y="336"/>
                    </a:lnTo>
                    <a:cubicBezTo>
                      <a:pt x="444" y="336"/>
                      <a:pt x="399" y="98"/>
                      <a:pt x="178" y="98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178" y="327"/>
                      <a:pt x="178" y="327"/>
                      <a:pt x="178" y="327"/>
                    </a:cubicBezTo>
                    <a:cubicBezTo>
                      <a:pt x="178" y="221"/>
                      <a:pt x="178" y="221"/>
                      <a:pt x="178" y="221"/>
                    </a:cubicBezTo>
                    <a:cubicBezTo>
                      <a:pt x="293" y="221"/>
                      <a:pt x="381" y="230"/>
                      <a:pt x="444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  <p:sp>
            <p:nvSpPr>
              <p:cNvPr id="116" name="Freeform 160"/>
              <p:cNvSpPr>
                <a:spLocks noChangeArrowheads="1"/>
              </p:cNvSpPr>
              <p:nvPr/>
            </p:nvSpPr>
            <p:spPr bwMode="auto">
              <a:xfrm>
                <a:off x="8757509" y="4797184"/>
                <a:ext cx="191959" cy="165583"/>
              </a:xfrm>
              <a:custGeom>
                <a:avLst/>
                <a:gdLst>
                  <a:gd name="T0" fmla="*/ 19849 w 461"/>
                  <a:gd name="T1" fmla="*/ 55610 h 400"/>
                  <a:gd name="T2" fmla="*/ 19849 w 461"/>
                  <a:gd name="T3" fmla="*/ 55610 h 400"/>
                  <a:gd name="T4" fmla="*/ 99696 w 461"/>
                  <a:gd name="T5" fmla="*/ 47538 h 400"/>
                  <a:gd name="T6" fmla="*/ 147965 w 461"/>
                  <a:gd name="T7" fmla="*/ 63683 h 400"/>
                  <a:gd name="T8" fmla="*/ 199843 w 461"/>
                  <a:gd name="T9" fmla="*/ 39914 h 400"/>
                  <a:gd name="T10" fmla="*/ 203452 w 461"/>
                  <a:gd name="T11" fmla="*/ 23769 h 400"/>
                  <a:gd name="T12" fmla="*/ 187663 w 461"/>
                  <a:gd name="T13" fmla="*/ 23769 h 400"/>
                  <a:gd name="T14" fmla="*/ 107816 w 461"/>
                  <a:gd name="T15" fmla="*/ 27805 h 400"/>
                  <a:gd name="T16" fmla="*/ 8120 w 461"/>
                  <a:gd name="T17" fmla="*/ 39914 h 400"/>
                  <a:gd name="T18" fmla="*/ 4060 w 461"/>
                  <a:gd name="T19" fmla="*/ 55610 h 400"/>
                  <a:gd name="T20" fmla="*/ 19849 w 461"/>
                  <a:gd name="T21" fmla="*/ 55610 h 400"/>
                  <a:gd name="T22" fmla="*/ 187663 w 461"/>
                  <a:gd name="T23" fmla="*/ 79828 h 400"/>
                  <a:gd name="T24" fmla="*/ 187663 w 461"/>
                  <a:gd name="T25" fmla="*/ 79828 h 400"/>
                  <a:gd name="T26" fmla="*/ 107816 w 461"/>
                  <a:gd name="T27" fmla="*/ 87452 h 400"/>
                  <a:gd name="T28" fmla="*/ 8120 w 461"/>
                  <a:gd name="T29" fmla="*/ 95524 h 400"/>
                  <a:gd name="T30" fmla="*/ 4060 w 461"/>
                  <a:gd name="T31" fmla="*/ 111221 h 400"/>
                  <a:gd name="T32" fmla="*/ 19849 w 461"/>
                  <a:gd name="T33" fmla="*/ 111221 h 400"/>
                  <a:gd name="T34" fmla="*/ 99696 w 461"/>
                  <a:gd name="T35" fmla="*/ 107633 h 400"/>
                  <a:gd name="T36" fmla="*/ 147965 w 461"/>
                  <a:gd name="T37" fmla="*/ 123329 h 400"/>
                  <a:gd name="T38" fmla="*/ 199843 w 461"/>
                  <a:gd name="T39" fmla="*/ 99560 h 400"/>
                  <a:gd name="T40" fmla="*/ 203452 w 461"/>
                  <a:gd name="T41" fmla="*/ 83864 h 400"/>
                  <a:gd name="T42" fmla="*/ 187663 w 461"/>
                  <a:gd name="T43" fmla="*/ 79828 h 400"/>
                  <a:gd name="T44" fmla="*/ 187663 w 461"/>
                  <a:gd name="T45" fmla="*/ 135438 h 400"/>
                  <a:gd name="T46" fmla="*/ 187663 w 461"/>
                  <a:gd name="T47" fmla="*/ 135438 h 400"/>
                  <a:gd name="T48" fmla="*/ 107816 w 461"/>
                  <a:gd name="T49" fmla="*/ 143062 h 400"/>
                  <a:gd name="T50" fmla="*/ 8120 w 461"/>
                  <a:gd name="T51" fmla="*/ 151134 h 400"/>
                  <a:gd name="T52" fmla="*/ 4060 w 461"/>
                  <a:gd name="T53" fmla="*/ 166831 h 400"/>
                  <a:gd name="T54" fmla="*/ 19849 w 461"/>
                  <a:gd name="T55" fmla="*/ 170867 h 400"/>
                  <a:gd name="T56" fmla="*/ 99696 w 461"/>
                  <a:gd name="T57" fmla="*/ 162795 h 400"/>
                  <a:gd name="T58" fmla="*/ 147965 w 461"/>
                  <a:gd name="T59" fmla="*/ 178940 h 400"/>
                  <a:gd name="T60" fmla="*/ 199843 w 461"/>
                  <a:gd name="T61" fmla="*/ 155171 h 400"/>
                  <a:gd name="T62" fmla="*/ 203452 w 461"/>
                  <a:gd name="T63" fmla="*/ 139026 h 400"/>
                  <a:gd name="T64" fmla="*/ 187663 w 461"/>
                  <a:gd name="T65" fmla="*/ 135438 h 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1" h="400">
                    <a:moveTo>
                      <a:pt x="44" y="124"/>
                    </a:moveTo>
                    <a:lnTo>
                      <a:pt x="44" y="124"/>
                    </a:lnTo>
                    <a:cubicBezTo>
                      <a:pt x="88" y="89"/>
                      <a:pt x="124" y="62"/>
                      <a:pt x="221" y="106"/>
                    </a:cubicBezTo>
                    <a:cubicBezTo>
                      <a:pt x="266" y="133"/>
                      <a:pt x="301" y="142"/>
                      <a:pt x="328" y="142"/>
                    </a:cubicBezTo>
                    <a:cubicBezTo>
                      <a:pt x="381" y="142"/>
                      <a:pt x="416" y="115"/>
                      <a:pt x="443" y="89"/>
                    </a:cubicBezTo>
                    <a:cubicBezTo>
                      <a:pt x="451" y="80"/>
                      <a:pt x="460" y="62"/>
                      <a:pt x="451" y="53"/>
                    </a:cubicBezTo>
                    <a:cubicBezTo>
                      <a:pt x="443" y="44"/>
                      <a:pt x="425" y="44"/>
                      <a:pt x="416" y="53"/>
                    </a:cubicBezTo>
                    <a:cubicBezTo>
                      <a:pt x="372" y="89"/>
                      <a:pt x="337" y="115"/>
                      <a:pt x="239" y="62"/>
                    </a:cubicBezTo>
                    <a:cubicBezTo>
                      <a:pt x="124" y="0"/>
                      <a:pt x="62" y="44"/>
                      <a:pt x="18" y="89"/>
                    </a:cubicBezTo>
                    <a:cubicBezTo>
                      <a:pt x="9" y="97"/>
                      <a:pt x="0" y="115"/>
                      <a:pt x="9" y="124"/>
                    </a:cubicBezTo>
                    <a:cubicBezTo>
                      <a:pt x="18" y="133"/>
                      <a:pt x="35" y="133"/>
                      <a:pt x="44" y="124"/>
                    </a:cubicBezTo>
                    <a:close/>
                    <a:moveTo>
                      <a:pt x="416" y="178"/>
                    </a:moveTo>
                    <a:lnTo>
                      <a:pt x="416" y="178"/>
                    </a:lnTo>
                    <a:cubicBezTo>
                      <a:pt x="372" y="213"/>
                      <a:pt x="337" y="248"/>
                      <a:pt x="239" y="195"/>
                    </a:cubicBezTo>
                    <a:cubicBezTo>
                      <a:pt x="124" y="124"/>
                      <a:pt x="62" y="178"/>
                      <a:pt x="18" y="213"/>
                    </a:cubicBezTo>
                    <a:cubicBezTo>
                      <a:pt x="9" y="222"/>
                      <a:pt x="0" y="240"/>
                      <a:pt x="9" y="248"/>
                    </a:cubicBezTo>
                    <a:cubicBezTo>
                      <a:pt x="18" y="257"/>
                      <a:pt x="35" y="257"/>
                      <a:pt x="44" y="248"/>
                    </a:cubicBezTo>
                    <a:cubicBezTo>
                      <a:pt x="88" y="213"/>
                      <a:pt x="124" y="187"/>
                      <a:pt x="221" y="240"/>
                    </a:cubicBezTo>
                    <a:cubicBezTo>
                      <a:pt x="266" y="266"/>
                      <a:pt x="301" y="275"/>
                      <a:pt x="328" y="275"/>
                    </a:cubicBezTo>
                    <a:cubicBezTo>
                      <a:pt x="381" y="275"/>
                      <a:pt x="416" y="240"/>
                      <a:pt x="443" y="222"/>
                    </a:cubicBezTo>
                    <a:cubicBezTo>
                      <a:pt x="451" y="213"/>
                      <a:pt x="460" y="195"/>
                      <a:pt x="451" y="187"/>
                    </a:cubicBezTo>
                    <a:cubicBezTo>
                      <a:pt x="443" y="168"/>
                      <a:pt x="425" y="168"/>
                      <a:pt x="416" y="178"/>
                    </a:cubicBezTo>
                    <a:close/>
                    <a:moveTo>
                      <a:pt x="416" y="302"/>
                    </a:moveTo>
                    <a:lnTo>
                      <a:pt x="416" y="302"/>
                    </a:lnTo>
                    <a:cubicBezTo>
                      <a:pt x="372" y="346"/>
                      <a:pt x="337" y="372"/>
                      <a:pt x="239" y="319"/>
                    </a:cubicBezTo>
                    <a:cubicBezTo>
                      <a:pt x="124" y="248"/>
                      <a:pt x="62" y="302"/>
                      <a:pt x="18" y="337"/>
                    </a:cubicBezTo>
                    <a:cubicBezTo>
                      <a:pt x="9" y="346"/>
                      <a:pt x="0" y="363"/>
                      <a:pt x="9" y="372"/>
                    </a:cubicBezTo>
                    <a:cubicBezTo>
                      <a:pt x="18" y="390"/>
                      <a:pt x="35" y="390"/>
                      <a:pt x="44" y="381"/>
                    </a:cubicBezTo>
                    <a:cubicBezTo>
                      <a:pt x="88" y="337"/>
                      <a:pt x="124" y="310"/>
                      <a:pt x="221" y="363"/>
                    </a:cubicBezTo>
                    <a:cubicBezTo>
                      <a:pt x="266" y="390"/>
                      <a:pt x="301" y="399"/>
                      <a:pt x="328" y="399"/>
                    </a:cubicBezTo>
                    <a:cubicBezTo>
                      <a:pt x="381" y="399"/>
                      <a:pt x="416" y="372"/>
                      <a:pt x="443" y="346"/>
                    </a:cubicBezTo>
                    <a:cubicBezTo>
                      <a:pt x="451" y="337"/>
                      <a:pt x="460" y="319"/>
                      <a:pt x="451" y="310"/>
                    </a:cubicBezTo>
                    <a:cubicBezTo>
                      <a:pt x="443" y="302"/>
                      <a:pt x="425" y="293"/>
                      <a:pt x="416" y="3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 dirty="0"/>
              </a:p>
            </p:txBody>
          </p:sp>
        </p:grpSp>
        <p:sp>
          <p:nvSpPr>
            <p:cNvPr id="45" name="Rectangle 6"/>
            <p:cNvSpPr/>
            <p:nvPr/>
          </p:nvSpPr>
          <p:spPr>
            <a:xfrm rot="20857573">
              <a:off x="9059382" y="3183954"/>
              <a:ext cx="894325" cy="5835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ru-RU" sz="3500" b="1" spc="-300" dirty="0" smtClean="0">
                  <a:solidFill>
                    <a:schemeClr val="tx2"/>
                  </a:solidFill>
                  <a:latin typeface="Trebuchet MS" pitchFamily="34" charset="0" panose="020B0603020202020204"/>
                </a:rPr>
                <a:t>МСХ</a:t>
              </a:r>
              <a:endParaRPr lang="en-US" sz="3500" spc="-300" dirty="0">
                <a:latin typeface="Trebuchet MS" pitchFamily="34" charset="0" panose="020B0603020202020204"/>
              </a:endParaRPr>
            </a:p>
          </p:txBody>
        </p:sp>
      </p:grpSp>
      <p:sp>
        <p:nvSpPr>
          <p:cNvPr id="198" name="Ставка по кредиту 0% годовых…"/>
          <p:cNvSpPr txBox="1"/>
          <p:nvPr/>
        </p:nvSpPr>
        <p:spPr>
          <a:xfrm>
            <a:off x="609600" y="1248814"/>
            <a:ext cx="5982545" cy="531940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Ставка</a:t>
            </a:r>
            <a:r>
              <a:rPr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sz="1300" dirty="0" err="1">
                <a:latin typeface="SB Sans Display" pitchFamily="34" charset="0" panose="020B0503040504020204"/>
                <a:cs typeface="SB Sans Display" pitchFamily="34" charset="0" panose="020B0503040504020204"/>
              </a:rPr>
              <a:t>по</a:t>
            </a:r>
            <a:r>
              <a:rPr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кредиту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*</a:t>
            </a:r>
            <a:r>
              <a:rPr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 не более 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6,8</a:t>
            </a:r>
            <a:r>
              <a:rPr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% </a:t>
            </a:r>
            <a:r>
              <a:rPr sz="1300" b="1" dirty="0" err="1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годовых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(для </a:t>
            </a:r>
            <a:r>
              <a:rPr lang="ru-RU" sz="1300" b="1" dirty="0" err="1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приоритеных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направлений и МФХ)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; не более 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10% </a:t>
            </a:r>
            <a:r>
              <a:rPr lang="ru-RU" sz="1300" b="1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годовых (</a:t>
            </a:r>
            <a:r>
              <a:rPr lang="ru-RU" sz="1300" b="1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для остальных)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Срок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кредита</a:t>
            </a:r>
            <a:r>
              <a:rPr lang="ru-RU" sz="1300" dirty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– оборотное кредитование до 12 месяцев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- инвестиционное кредитование до 180 месяцев; </a:t>
            </a:r>
            <a:endParaRPr lang="ru-RU" sz="1300" dirty="0">
              <a:solidFill>
                <a:schemeClr val="accent2"/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Отсрочка погашения основного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долга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–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оборотное кредитование до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3-х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месяцев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                              - инвестиционное кредитование до </a:t>
            </a:r>
            <a:r>
              <a:rPr lang="ru-RU" sz="1300" dirty="0" smtClean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12 </a:t>
            </a:r>
            <a:r>
              <a:rPr lang="ru-RU" sz="1300" dirty="0">
                <a:solidFill>
                  <a:schemeClr val="accent2"/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месяцев</a:t>
            </a:r>
            <a:r>
              <a:rPr lang="ru-RU" sz="1300" dirty="0" smtClean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;</a:t>
            </a:r>
            <a:endParaRPr lang="ru-RU" sz="1300" dirty="0">
              <a:solidFill>
                <a:schemeClr val="accent2">
                  <a:hueOff val="167855"/>
                  <a:satOff val="17755"/>
                  <a:lumOff val="-16671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Минимальный размер кредита – 100 000 рублей; </a:t>
            </a:r>
            <a:r>
              <a:rPr lang="ru-RU" sz="1300" dirty="0" smtClean="0"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Валюта кредита - рубли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Погашение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–ежемесячно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равными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платежами, индивидуальный график;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Залог – имущественное обеспечение, допускается установление </a:t>
            </a:r>
            <a:r>
              <a:rPr lang="ru-RU"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бланко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-части до 100% от суммы кредита; 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Поручительство - требуется;</a:t>
            </a:r>
            <a:endParaRPr lang="ru-RU" sz="13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Режим выборки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– кредитный договор, договор об открытии  НКЛ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;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u="sng" dirty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 на цели 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развития </a:t>
            </a:r>
            <a:r>
              <a:rPr lang="ru-RU" sz="13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подотраслей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растениеводства и животноводства, переработки продукции растениеводства и животноводства в соответствии с Постановлением №1528 и перечнем, </a:t>
            </a:r>
            <a:r>
              <a:rPr lang="ru-RU" sz="13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у</a:t>
            </a:r>
            <a:r>
              <a:rPr lang="ru-RU" sz="13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твержденным Приказом МСХ №274 от 04.05.2022;</a:t>
            </a: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endParaRPr lang="ru-RU" sz="13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defTabSz="457200">
              <a:spcBef>
                <a:spcPts val="600"/>
              </a:spcBef>
              <a:buClr>
                <a:srgbClr val="262626"/>
              </a:buClr>
              <a:buSzPct val="125000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900" i="1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* Зависит от ключевой ставки, рассчитана на текущий момент при значении КС – 16%</a:t>
            </a:r>
            <a:endParaRPr lang="en-US" sz="900" i="1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241850"/>
            <a:ext cx="8305800" cy="5715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ru-RU" sz="2800" kern="1200" dirty="0">
                <a:solidFill>
                  <a:srgbClr val="333F48"/>
                </a:solidFill>
                <a:latin typeface="SB Sans Display Light" pitchFamily="34" charset="0" panose="020B0303040504020204"/>
                <a:ea typeface="+mj-ea"/>
                <a:cs typeface="SB Sans Display Light" pitchFamily="34" charset="0" panose="020B0303040504020204"/>
              </a:rPr>
              <a:t>Требования к Заемщику</a:t>
            </a:r>
          </a:p>
        </p:txBody>
      </p:sp>
      <p:sp>
        <p:nvSpPr>
          <p:cNvPr id="198" name="Онлайн-заявка в Сбербанк Бизнес Онлайн с 01.04.2020"/>
          <p:cNvSpPr txBox="1"/>
          <p:nvPr/>
        </p:nvSpPr>
        <p:spPr>
          <a:xfrm>
            <a:off x="810592" y="1437235"/>
            <a:ext cx="5361608" cy="419602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r>
              <a:rPr lang="ru-RU" sz="1400" b="1" dirty="0">
                <a:latin typeface="SB Sans Display" pitchFamily="34" charset="0" panose="020B0503040504020204"/>
                <a:cs typeface="SB Sans Display" pitchFamily="34" charset="0" panose="020B0503040504020204"/>
              </a:rPr>
              <a:t>Требования к Заемщику на момент заключения договора</a:t>
            </a: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ЮЛ и </a:t>
            </a: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ИП (сельскохозяйственные товаропроизводители – СХТ, организации АПК, ИП, осуществляющие производство с</a:t>
            </a:r>
            <a:r>
              <a:rPr lang="en-US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/</a:t>
            </a: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х продукции, ее первичную и/или последующую переработку в соответствии с перечнем, утверждаемым Правительством РФ, при условии, что в доходе от реализации товаров (работ, услуг) доля дохода от реализации этой продукции составляет не менее чем 70% за календарный год);</a:t>
            </a: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Малые формы хозяйствования – МФХ (крестьянские (фермерские) хозяйства, сельскохозяйственные кооперативы; хозяйственные общества и партнерства, производственные кооперативы с годовым доходом не более 200 млн. руб.);</a:t>
            </a:r>
            <a:endParaRPr lang="ru-RU" sz="12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Не </a:t>
            </a:r>
            <a:r>
              <a:rPr lang="ru-RU" sz="12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является банкротом, деятельность не </a:t>
            </a: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приостановлена, не находится в процессе ликвидации;</a:t>
            </a: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Является резидентом РФ, наличие регистрации на территории РФ.</a:t>
            </a:r>
          </a:p>
        </p:txBody>
      </p:sp>
      <p:sp>
        <p:nvSpPr>
          <p:cNvPr id="199" name="Онлайн-заявка в Сбербанк Бизнес Онлайн с 01.04.2020"/>
          <p:cNvSpPr txBox="1"/>
          <p:nvPr/>
        </p:nvSpPr>
        <p:spPr>
          <a:xfrm>
            <a:off x="6927852" y="1546341"/>
            <a:ext cx="4924338" cy="164147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r>
              <a:rPr lang="ru-RU" sz="1400" b="1" dirty="0">
                <a:latin typeface="SB Sans Display" pitchFamily="34" charset="0" panose="020B0503040504020204"/>
                <a:cs typeface="SB Sans Display" pitchFamily="34" charset="0" panose="020B0503040504020204"/>
              </a:rPr>
              <a:t>Требования к Заемщику в период действия договора</a:t>
            </a:r>
          </a:p>
          <a:p>
            <a:endParaRPr lang="ru-RU" sz="1400" b="1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Не </a:t>
            </a:r>
            <a:r>
              <a:rPr lang="ru-RU" sz="12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осуществляется </a:t>
            </a: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размещение кредитных ресурсов на депозитах, а также в иных финансовых инструментах</a:t>
            </a:r>
            <a:endParaRPr lang="ru-RU" sz="12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171450" indent="-171450">
              <a:lnSpc>
                <a:spcPct val="150000"/>
              </a:lnSpc>
              <a:buFont typeface="Arial" pitchFamily="34" charset="0" panose="020B0604020202020204"/>
              <a:buChar char="•"/>
            </a:pPr>
            <a:r>
              <a:rPr lang="ru-RU" sz="12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Кредитные средства не направляются на погашение лизинговых платежей</a:t>
            </a:r>
            <a:endParaRPr lang="ru-RU" sz="1200" dirty="0"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pic>
        <p:nvPicPr>
          <p:cNvPr id="13" name="Picture 2" descr="image00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7429500" y="4733925"/>
            <a:ext cx="47625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906633" y="1178731"/>
            <a:ext cx="7121674" cy="5681335"/>
          </a:xfrm>
          <a:prstGeom prst="rect">
            <a:avLst/>
          </a:prstGeom>
        </p:spPr>
      </p:pic>
      <p:sp>
        <p:nvSpPr>
          <p:cNvPr id="22" name="Title 7"/>
          <p:cNvSpPr txBox="1"/>
          <p:nvPr/>
        </p:nvSpPr>
        <p:spPr>
          <a:xfrm>
            <a:off x="467816" y="302334"/>
            <a:ext cx="7456984" cy="762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itchFamily="34" charset="0" panose="020B0503040504020204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2800" b="1" dirty="0" smtClean="0">
                <a:solidFill>
                  <a:srgbClr val="333F48"/>
                </a:solidFill>
                <a:latin typeface="SB Sans Display Light" pitchFamily="34" charset="0" panose="020B0303040504020204"/>
                <a:cs typeface="SB Sans Display Light" pitchFamily="34" charset="0" panose="020B0303040504020204"/>
              </a:rPr>
              <a:t>Инвестиционное кредитование</a:t>
            </a:r>
            <a:endParaRPr lang="en-US" sz="2800" b="1" dirty="0">
              <a:solidFill>
                <a:srgbClr val="333F48"/>
              </a:solidFill>
              <a:latin typeface="SB Sans Display Light" pitchFamily="34" charset="0" panose="020B0303040504020204"/>
              <a:cs typeface="SB Sans Display Light" pitchFamily="34" charset="0" panose="020B0303040504020204"/>
            </a:endParaRPr>
          </a:p>
        </p:txBody>
      </p:sp>
      <p:sp>
        <p:nvSpPr>
          <p:cNvPr id="300" name="Прямоугольник 299"/>
          <p:cNvSpPr/>
          <p:nvPr/>
        </p:nvSpPr>
        <p:spPr>
          <a:xfrm>
            <a:off x="376674" y="2649353"/>
            <a:ext cx="2400000" cy="6702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Сумма кредита </a:t>
            </a:r>
            <a:endParaRPr lang="ru-RU" sz="2400" dirty="0">
              <a:solidFill>
                <a:srgbClr val="21A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301" name="Прямоугольник 300"/>
          <p:cNvSpPr/>
          <p:nvPr/>
        </p:nvSpPr>
        <p:spPr>
          <a:xfrm>
            <a:off x="3432815" y="2575012"/>
            <a:ext cx="2400000" cy="492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Цели кредита</a:t>
            </a:r>
            <a:endParaRPr lang="ru-RU" sz="2400" dirty="0">
              <a:solidFill>
                <a:srgbClr val="21A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6363632" y="2548250"/>
            <a:ext cx="2400000" cy="4924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Срок</a:t>
            </a:r>
          </a:p>
          <a:p>
            <a:pPr algn="ctr"/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 кредита</a:t>
            </a:r>
            <a:endParaRPr lang="ru-RU" sz="2400" dirty="0">
              <a:solidFill>
                <a:srgbClr val="21A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303" name="Прямоугольник 302"/>
          <p:cNvSpPr/>
          <p:nvPr/>
        </p:nvSpPr>
        <p:spPr>
          <a:xfrm>
            <a:off x="9213924" y="2698334"/>
            <a:ext cx="2856664" cy="9042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Обеспечение</a:t>
            </a:r>
            <a:endParaRPr lang="ru-RU" sz="2400" dirty="0">
              <a:solidFill>
                <a:srgbClr val="21A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dra Sans Pro Bold" pitchFamily="34" charset="0"/>
              <a:ea typeface="Fedra Sans Pro Bold" pitchFamily="34" charset="0"/>
            </a:endParaRPr>
          </a:p>
        </p:txBody>
      </p:sp>
      <p:sp>
        <p:nvSpPr>
          <p:cNvPr id="305" name="6-конечная звезда 304"/>
          <p:cNvSpPr>
            <a:spLocks noChangeAspect="1"/>
          </p:cNvSpPr>
          <p:nvPr/>
        </p:nvSpPr>
        <p:spPr>
          <a:xfrm>
            <a:off x="4092784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solidFill>
            <a:srgbClr val="00A249"/>
          </a:solidFill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06" name="6-конечная звезда 305"/>
          <p:cNvSpPr>
            <a:spLocks noChangeAspect="1"/>
          </p:cNvSpPr>
          <p:nvPr/>
        </p:nvSpPr>
        <p:spPr>
          <a:xfrm>
            <a:off x="7005299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solidFill>
            <a:srgbClr val="00A249"/>
          </a:solidFill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07" name="6-конечная звезда 306"/>
          <p:cNvSpPr>
            <a:spLocks noChangeAspect="1"/>
          </p:cNvSpPr>
          <p:nvPr/>
        </p:nvSpPr>
        <p:spPr>
          <a:xfrm>
            <a:off x="9917816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solidFill>
            <a:srgbClr val="00A249"/>
          </a:solidFill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08" name="6-конечная звезда 307"/>
          <p:cNvSpPr>
            <a:spLocks noChangeAspect="1"/>
          </p:cNvSpPr>
          <p:nvPr/>
        </p:nvSpPr>
        <p:spPr>
          <a:xfrm>
            <a:off x="2636527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09" name="6-конечная звезда 308"/>
          <p:cNvSpPr>
            <a:spLocks noChangeAspect="1"/>
          </p:cNvSpPr>
          <p:nvPr/>
        </p:nvSpPr>
        <p:spPr>
          <a:xfrm>
            <a:off x="5549042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310" name="6-конечная звезда 309"/>
          <p:cNvSpPr>
            <a:spLocks noChangeAspect="1"/>
          </p:cNvSpPr>
          <p:nvPr/>
        </p:nvSpPr>
        <p:spPr>
          <a:xfrm>
            <a:off x="8461556" y="1130907"/>
            <a:ext cx="1170463" cy="1291033"/>
          </a:xfrm>
          <a:prstGeom prst="star6">
            <a:avLst>
              <a:gd name="adj" fmla="val 43323"/>
              <a:gd name="hf" fmla="val 115470"/>
            </a:avLst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cxnSp>
        <p:nvCxnSpPr>
          <p:cNvPr id="311" name="Прямая соединительная линия 310"/>
          <p:cNvCxnSpPr>
            <a:cxnSpLocks/>
            <a:stCxn id="304" idx="1"/>
            <a:endCxn id="308" idx="3"/>
          </p:cNvCxnSpPr>
          <p:nvPr/>
        </p:nvCxnSpPr>
        <p:spPr>
          <a:xfrm>
            <a:off x="2350730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2" name="Прямая соединительная линия 311"/>
          <p:cNvCxnSpPr>
            <a:cxnSpLocks/>
            <a:stCxn id="304" idx="0"/>
            <a:endCxn id="308" idx="4"/>
          </p:cNvCxnSpPr>
          <p:nvPr/>
        </p:nvCxnSpPr>
        <p:spPr>
          <a:xfrm>
            <a:off x="2350730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3" name="Прямая соединительная линия 312"/>
          <p:cNvCxnSpPr>
            <a:cxnSpLocks/>
          </p:cNvCxnSpPr>
          <p:nvPr/>
        </p:nvCxnSpPr>
        <p:spPr>
          <a:xfrm>
            <a:off x="3806989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4" name="Прямая соединительная линия 313"/>
          <p:cNvCxnSpPr>
            <a:cxnSpLocks/>
          </p:cNvCxnSpPr>
          <p:nvPr/>
        </p:nvCxnSpPr>
        <p:spPr>
          <a:xfrm>
            <a:off x="3806989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5" name="Прямая соединительная линия 314"/>
          <p:cNvCxnSpPr>
            <a:cxnSpLocks/>
          </p:cNvCxnSpPr>
          <p:nvPr/>
        </p:nvCxnSpPr>
        <p:spPr>
          <a:xfrm>
            <a:off x="5270154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6" name="Прямая соединительная линия 315"/>
          <p:cNvCxnSpPr>
            <a:cxnSpLocks/>
          </p:cNvCxnSpPr>
          <p:nvPr/>
        </p:nvCxnSpPr>
        <p:spPr>
          <a:xfrm>
            <a:off x="5270154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7" name="Прямая соединительная линия 316"/>
          <p:cNvCxnSpPr>
            <a:cxnSpLocks/>
          </p:cNvCxnSpPr>
          <p:nvPr/>
        </p:nvCxnSpPr>
        <p:spPr>
          <a:xfrm>
            <a:off x="6719502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8" name="Прямая соединительная линия 317"/>
          <p:cNvCxnSpPr>
            <a:cxnSpLocks/>
          </p:cNvCxnSpPr>
          <p:nvPr/>
        </p:nvCxnSpPr>
        <p:spPr>
          <a:xfrm>
            <a:off x="6719502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9" name="Прямая соединительная линия 318"/>
          <p:cNvCxnSpPr>
            <a:cxnSpLocks/>
          </p:cNvCxnSpPr>
          <p:nvPr/>
        </p:nvCxnSpPr>
        <p:spPr>
          <a:xfrm>
            <a:off x="8175761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0" name="Прямая соединительная линия 319"/>
          <p:cNvCxnSpPr>
            <a:cxnSpLocks/>
          </p:cNvCxnSpPr>
          <p:nvPr/>
        </p:nvCxnSpPr>
        <p:spPr>
          <a:xfrm>
            <a:off x="8175761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1" name="Прямая соединительная линия 320"/>
          <p:cNvCxnSpPr>
            <a:cxnSpLocks/>
          </p:cNvCxnSpPr>
          <p:nvPr/>
        </p:nvCxnSpPr>
        <p:spPr>
          <a:xfrm>
            <a:off x="9632021" y="2099179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2" name="Прямая соединительная линия 321"/>
          <p:cNvCxnSpPr>
            <a:cxnSpLocks/>
          </p:cNvCxnSpPr>
          <p:nvPr/>
        </p:nvCxnSpPr>
        <p:spPr>
          <a:xfrm>
            <a:off x="9632021" y="1453663"/>
            <a:ext cx="285795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3" name="Прямая соединительная линия 322"/>
          <p:cNvCxnSpPr>
            <a:cxnSpLocks/>
          </p:cNvCxnSpPr>
          <p:nvPr/>
        </p:nvCxnSpPr>
        <p:spPr>
          <a:xfrm>
            <a:off x="-35018" y="2047935"/>
            <a:ext cx="1286861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4" name="Прямая соединительная линия 323"/>
          <p:cNvCxnSpPr>
            <a:cxnSpLocks/>
          </p:cNvCxnSpPr>
          <p:nvPr/>
        </p:nvCxnSpPr>
        <p:spPr>
          <a:xfrm>
            <a:off x="0" y="1441318"/>
            <a:ext cx="1286861" cy="0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5" name="Прямая соединительная линия 324"/>
          <p:cNvCxnSpPr>
            <a:cxnSpLocks/>
          </p:cNvCxnSpPr>
          <p:nvPr/>
        </p:nvCxnSpPr>
        <p:spPr>
          <a:xfrm>
            <a:off x="3212581" y="1130907"/>
            <a:ext cx="0" cy="2049855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6" name="Прямая соединительная линия 325"/>
          <p:cNvCxnSpPr>
            <a:cxnSpLocks/>
          </p:cNvCxnSpPr>
          <p:nvPr/>
        </p:nvCxnSpPr>
        <p:spPr>
          <a:xfrm>
            <a:off x="6132922" y="1130907"/>
            <a:ext cx="0" cy="2049855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7" name="Прямая соединительная линия 326"/>
          <p:cNvCxnSpPr>
            <a:cxnSpLocks/>
          </p:cNvCxnSpPr>
          <p:nvPr/>
        </p:nvCxnSpPr>
        <p:spPr>
          <a:xfrm>
            <a:off x="9042566" y="1130907"/>
            <a:ext cx="0" cy="2049855"/>
          </a:xfrm>
          <a:prstGeom prst="line">
            <a:avLst/>
          </a:prstGeom>
          <a:noFill/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8" name="TextBox 327"/>
          <p:cNvSpPr txBox="1"/>
          <p:nvPr/>
        </p:nvSpPr>
        <p:spPr>
          <a:xfrm>
            <a:off x="9137691" y="3454842"/>
            <a:ext cx="2867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При недостаточности своего имущественного обеспечения – возможно привлекать поручительство РГО Архангельской области.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6182180" y="3521702"/>
            <a:ext cx="2860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Срок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кредита –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от 2 лет до15 лет – позволит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вам снизить нагрузку на бизнес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3259335" y="3616862"/>
            <a:ext cx="28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Приобретение объектов недвижимости, ремонт, переоснащение, строительство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251115" y="3601816"/>
            <a:ext cx="28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Ограничена только платежеспособностью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</p:txBody>
      </p:sp>
      <p:sp>
        <p:nvSpPr>
          <p:cNvPr id="168" name="6-конечная звезда 167"/>
          <p:cNvSpPr>
            <a:spLocks noChangeAspect="1"/>
          </p:cNvSpPr>
          <p:nvPr/>
        </p:nvSpPr>
        <p:spPr>
          <a:xfrm>
            <a:off x="1159393" y="1119556"/>
            <a:ext cx="1265781" cy="1229138"/>
          </a:xfrm>
          <a:prstGeom prst="star6">
            <a:avLst>
              <a:gd name="adj" fmla="val 43323"/>
              <a:gd name="hf" fmla="val 115470"/>
            </a:avLst>
          </a:prstGeom>
          <a:solidFill>
            <a:srgbClr val="00A249"/>
          </a:solidFill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prstClr val="white"/>
              </a:solidFill>
              <a:latin typeface="Century Gothic"/>
              <a:ea typeface="Century Gothic"/>
              <a:cs typeface="Century Gothic"/>
            </a:endParaRPr>
          </a:p>
        </p:txBody>
      </p:sp>
      <p:grpSp>
        <p:nvGrpSpPr>
          <p:cNvPr id="149" name="Группа 148"/>
          <p:cNvGrpSpPr/>
          <p:nvPr/>
        </p:nvGrpSpPr>
        <p:grpSpPr>
          <a:xfrm>
            <a:off x="10007239" y="1420215"/>
            <a:ext cx="976138" cy="671771"/>
            <a:chOff x="9061451" y="4494213"/>
            <a:chExt cx="357188" cy="372270"/>
          </a:xfrm>
          <a:solidFill>
            <a:schemeClr val="bg1"/>
          </a:solidFill>
        </p:grpSpPr>
        <p:sp>
          <p:nvSpPr>
            <p:cNvPr id="150" name="Freeform 546"/>
            <p:cNvSpPr/>
            <p:nvPr/>
          </p:nvSpPr>
          <p:spPr bwMode="auto">
            <a:xfrm>
              <a:off x="9101138" y="4524376"/>
              <a:ext cx="279400" cy="295275"/>
            </a:xfrm>
            <a:custGeom>
              <a:avLst/>
              <a:gdLst>
                <a:gd name="T0" fmla="*/ 124 w 144"/>
                <a:gd name="T1" fmla="*/ 152 h 152"/>
                <a:gd name="T2" fmla="*/ 20 w 144"/>
                <a:gd name="T3" fmla="*/ 152 h 152"/>
                <a:gd name="T4" fmla="*/ 0 w 144"/>
                <a:gd name="T5" fmla="*/ 132 h 152"/>
                <a:gd name="T6" fmla="*/ 0 w 144"/>
                <a:gd name="T7" fmla="*/ 20 h 152"/>
                <a:gd name="T8" fmla="*/ 20 w 144"/>
                <a:gd name="T9" fmla="*/ 0 h 152"/>
                <a:gd name="T10" fmla="*/ 40 w 144"/>
                <a:gd name="T11" fmla="*/ 0 h 152"/>
                <a:gd name="T12" fmla="*/ 40 w 144"/>
                <a:gd name="T13" fmla="*/ 8 h 152"/>
                <a:gd name="T14" fmla="*/ 20 w 144"/>
                <a:gd name="T15" fmla="*/ 8 h 152"/>
                <a:gd name="T16" fmla="*/ 8 w 144"/>
                <a:gd name="T17" fmla="*/ 20 h 152"/>
                <a:gd name="T18" fmla="*/ 8 w 144"/>
                <a:gd name="T19" fmla="*/ 132 h 152"/>
                <a:gd name="T20" fmla="*/ 20 w 144"/>
                <a:gd name="T21" fmla="*/ 144 h 152"/>
                <a:gd name="T22" fmla="*/ 124 w 144"/>
                <a:gd name="T23" fmla="*/ 144 h 152"/>
                <a:gd name="T24" fmla="*/ 136 w 144"/>
                <a:gd name="T25" fmla="*/ 132 h 152"/>
                <a:gd name="T26" fmla="*/ 136 w 144"/>
                <a:gd name="T27" fmla="*/ 20 h 152"/>
                <a:gd name="T28" fmla="*/ 124 w 144"/>
                <a:gd name="T29" fmla="*/ 8 h 152"/>
                <a:gd name="T30" fmla="*/ 104 w 144"/>
                <a:gd name="T31" fmla="*/ 8 h 152"/>
                <a:gd name="T32" fmla="*/ 104 w 144"/>
                <a:gd name="T33" fmla="*/ 0 h 152"/>
                <a:gd name="T34" fmla="*/ 124 w 144"/>
                <a:gd name="T35" fmla="*/ 0 h 152"/>
                <a:gd name="T36" fmla="*/ 144 w 144"/>
                <a:gd name="T37" fmla="*/ 20 h 152"/>
                <a:gd name="T38" fmla="*/ 144 w 144"/>
                <a:gd name="T39" fmla="*/ 132 h 152"/>
                <a:gd name="T40" fmla="*/ 124 w 144"/>
                <a:gd name="T4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52">
                  <a:moveTo>
                    <a:pt x="124" y="152"/>
                  </a:moveTo>
                  <a:cubicBezTo>
                    <a:pt x="20" y="152"/>
                    <a:pt x="20" y="152"/>
                    <a:pt x="20" y="152"/>
                  </a:cubicBezTo>
                  <a:cubicBezTo>
                    <a:pt x="9" y="152"/>
                    <a:pt x="0" y="143"/>
                    <a:pt x="0" y="1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132"/>
                    <a:pt x="8" y="132"/>
                    <a:pt x="8" y="132"/>
                  </a:cubicBezTo>
                  <a:cubicBezTo>
                    <a:pt x="8" y="139"/>
                    <a:pt x="13" y="144"/>
                    <a:pt x="20" y="144"/>
                  </a:cubicBezTo>
                  <a:cubicBezTo>
                    <a:pt x="124" y="144"/>
                    <a:pt x="124" y="144"/>
                    <a:pt x="124" y="144"/>
                  </a:cubicBezTo>
                  <a:cubicBezTo>
                    <a:pt x="130" y="144"/>
                    <a:pt x="136" y="139"/>
                    <a:pt x="136" y="132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4"/>
                    <a:pt x="130" y="8"/>
                    <a:pt x="1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5" y="0"/>
                    <a:pt x="144" y="9"/>
                    <a:pt x="144" y="20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43"/>
                    <a:pt x="135" y="152"/>
                    <a:pt x="124" y="1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1" name="Rectangle 547"/>
            <p:cNvSpPr>
              <a:spLocks noChangeArrowheads="1"/>
            </p:cNvSpPr>
            <p:nvPr/>
          </p:nvSpPr>
          <p:spPr bwMode="auto">
            <a:xfrm>
              <a:off x="9109076" y="4586288"/>
              <a:ext cx="26352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2" name="Rectangle 548"/>
            <p:cNvSpPr>
              <a:spLocks noChangeArrowheads="1"/>
            </p:cNvSpPr>
            <p:nvPr/>
          </p:nvSpPr>
          <p:spPr bwMode="auto">
            <a:xfrm>
              <a:off x="9109076" y="4695826"/>
              <a:ext cx="26352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3" name="Freeform 549"/>
            <p:cNvSpPr/>
            <p:nvPr/>
          </p:nvSpPr>
          <p:spPr bwMode="auto">
            <a:xfrm>
              <a:off x="9372601" y="4586288"/>
              <a:ext cx="46038" cy="69850"/>
            </a:xfrm>
            <a:custGeom>
              <a:avLst/>
              <a:gdLst>
                <a:gd name="T0" fmla="*/ 24 w 24"/>
                <a:gd name="T1" fmla="*/ 36 h 36"/>
                <a:gd name="T2" fmla="*/ 16 w 24"/>
                <a:gd name="T3" fmla="*/ 36 h 36"/>
                <a:gd name="T4" fmla="*/ 16 w 24"/>
                <a:gd name="T5" fmla="*/ 16 h 36"/>
                <a:gd name="T6" fmla="*/ 8 w 24"/>
                <a:gd name="T7" fmla="*/ 8 h 36"/>
                <a:gd name="T8" fmla="*/ 0 w 24"/>
                <a:gd name="T9" fmla="*/ 8 h 36"/>
                <a:gd name="T10" fmla="*/ 0 w 24"/>
                <a:gd name="T11" fmla="*/ 0 h 36"/>
                <a:gd name="T12" fmla="*/ 8 w 24"/>
                <a:gd name="T13" fmla="*/ 0 h 36"/>
                <a:gd name="T14" fmla="*/ 24 w 24"/>
                <a:gd name="T15" fmla="*/ 16 h 36"/>
                <a:gd name="T16" fmla="*/ 24 w 24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6">
                  <a:moveTo>
                    <a:pt x="24" y="36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"/>
                    <a:pt x="12" y="8"/>
                    <a:pt x="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7" y="0"/>
                    <a:pt x="24" y="8"/>
                    <a:pt x="24" y="16"/>
                  </a:cubicBezTo>
                  <a:lnTo>
                    <a:pt x="24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4" name="Freeform 550"/>
            <p:cNvSpPr/>
            <p:nvPr/>
          </p:nvSpPr>
          <p:spPr bwMode="auto">
            <a:xfrm>
              <a:off x="9061451" y="4586288"/>
              <a:ext cx="47625" cy="69850"/>
            </a:xfrm>
            <a:custGeom>
              <a:avLst/>
              <a:gdLst>
                <a:gd name="T0" fmla="*/ 8 w 24"/>
                <a:gd name="T1" fmla="*/ 36 h 36"/>
                <a:gd name="T2" fmla="*/ 0 w 24"/>
                <a:gd name="T3" fmla="*/ 36 h 36"/>
                <a:gd name="T4" fmla="*/ 0 w 24"/>
                <a:gd name="T5" fmla="*/ 16 h 36"/>
                <a:gd name="T6" fmla="*/ 16 w 24"/>
                <a:gd name="T7" fmla="*/ 0 h 36"/>
                <a:gd name="T8" fmla="*/ 24 w 24"/>
                <a:gd name="T9" fmla="*/ 0 h 36"/>
                <a:gd name="T10" fmla="*/ 24 w 24"/>
                <a:gd name="T11" fmla="*/ 8 h 36"/>
                <a:gd name="T12" fmla="*/ 16 w 24"/>
                <a:gd name="T13" fmla="*/ 8 h 36"/>
                <a:gd name="T14" fmla="*/ 8 w 24"/>
                <a:gd name="T15" fmla="*/ 16 h 36"/>
                <a:gd name="T16" fmla="*/ 8 w 24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6">
                  <a:moveTo>
                    <a:pt x="8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8" y="12"/>
                    <a:pt x="8" y="16"/>
                  </a:cubicBezTo>
                  <a:lnTo>
                    <a:pt x="8" y="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5" name="Rectangle 551"/>
            <p:cNvSpPr>
              <a:spLocks noChangeArrowheads="1"/>
            </p:cNvSpPr>
            <p:nvPr/>
          </p:nvSpPr>
          <p:spPr bwMode="auto">
            <a:xfrm>
              <a:off x="9232901" y="4594226"/>
              <a:ext cx="15875" cy="1095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6" name="Freeform 552"/>
            <p:cNvSpPr>
              <a:spLocks noEditPoints="1"/>
            </p:cNvSpPr>
            <p:nvPr/>
          </p:nvSpPr>
          <p:spPr bwMode="auto">
            <a:xfrm>
              <a:off x="9170988" y="4494213"/>
              <a:ext cx="139700" cy="76200"/>
            </a:xfrm>
            <a:custGeom>
              <a:avLst/>
              <a:gdLst>
                <a:gd name="T0" fmla="*/ 60 w 72"/>
                <a:gd name="T1" fmla="*/ 40 h 40"/>
                <a:gd name="T2" fmla="*/ 12 w 72"/>
                <a:gd name="T3" fmla="*/ 40 h 40"/>
                <a:gd name="T4" fmla="*/ 0 w 72"/>
                <a:gd name="T5" fmla="*/ 28 h 40"/>
                <a:gd name="T6" fmla="*/ 0 w 72"/>
                <a:gd name="T7" fmla="*/ 12 h 40"/>
                <a:gd name="T8" fmla="*/ 12 w 72"/>
                <a:gd name="T9" fmla="*/ 0 h 40"/>
                <a:gd name="T10" fmla="*/ 60 w 72"/>
                <a:gd name="T11" fmla="*/ 0 h 40"/>
                <a:gd name="T12" fmla="*/ 72 w 72"/>
                <a:gd name="T13" fmla="*/ 12 h 40"/>
                <a:gd name="T14" fmla="*/ 72 w 72"/>
                <a:gd name="T15" fmla="*/ 28 h 40"/>
                <a:gd name="T16" fmla="*/ 60 w 72"/>
                <a:gd name="T17" fmla="*/ 40 h 40"/>
                <a:gd name="T18" fmla="*/ 12 w 72"/>
                <a:gd name="T19" fmla="*/ 8 h 40"/>
                <a:gd name="T20" fmla="*/ 8 w 72"/>
                <a:gd name="T21" fmla="*/ 12 h 40"/>
                <a:gd name="T22" fmla="*/ 8 w 72"/>
                <a:gd name="T23" fmla="*/ 28 h 40"/>
                <a:gd name="T24" fmla="*/ 12 w 72"/>
                <a:gd name="T25" fmla="*/ 32 h 40"/>
                <a:gd name="T26" fmla="*/ 60 w 72"/>
                <a:gd name="T27" fmla="*/ 32 h 40"/>
                <a:gd name="T28" fmla="*/ 64 w 72"/>
                <a:gd name="T29" fmla="*/ 28 h 40"/>
                <a:gd name="T30" fmla="*/ 64 w 72"/>
                <a:gd name="T31" fmla="*/ 12 h 40"/>
                <a:gd name="T32" fmla="*/ 60 w 72"/>
                <a:gd name="T33" fmla="*/ 8 h 40"/>
                <a:gd name="T34" fmla="*/ 12 w 72"/>
                <a:gd name="T35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0">
                  <a:moveTo>
                    <a:pt x="60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35"/>
                    <a:pt x="0" y="2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0"/>
                    <a:pt x="72" y="6"/>
                    <a:pt x="72" y="12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5"/>
                    <a:pt x="66" y="40"/>
                    <a:pt x="60" y="40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31"/>
                    <a:pt x="10" y="32"/>
                    <a:pt x="12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1"/>
                    <a:pt x="64" y="28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4" y="10"/>
                    <a:pt x="62" y="8"/>
                    <a:pt x="60" y="8"/>
                  </a:cubicBez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7" name="Rectangle 554"/>
            <p:cNvSpPr>
              <a:spLocks noChangeArrowheads="1"/>
            </p:cNvSpPr>
            <p:nvPr/>
          </p:nvSpPr>
          <p:spPr bwMode="auto">
            <a:xfrm>
              <a:off x="9299808" y="4817661"/>
              <a:ext cx="45719" cy="488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8" name="Rectangle 555"/>
            <p:cNvSpPr>
              <a:spLocks noChangeArrowheads="1"/>
            </p:cNvSpPr>
            <p:nvPr/>
          </p:nvSpPr>
          <p:spPr bwMode="auto">
            <a:xfrm>
              <a:off x="9232901" y="4524376"/>
              <a:ext cx="1587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9" name="Rectangle 556"/>
            <p:cNvSpPr>
              <a:spLocks noChangeArrowheads="1"/>
            </p:cNvSpPr>
            <p:nvPr/>
          </p:nvSpPr>
          <p:spPr bwMode="auto">
            <a:xfrm>
              <a:off x="9263063" y="4524376"/>
              <a:ext cx="1587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0" name="Rectangle 557"/>
            <p:cNvSpPr>
              <a:spLocks noChangeArrowheads="1"/>
            </p:cNvSpPr>
            <p:nvPr/>
          </p:nvSpPr>
          <p:spPr bwMode="auto">
            <a:xfrm>
              <a:off x="9201151" y="4524376"/>
              <a:ext cx="1587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1" name="Freeform 558"/>
            <p:cNvSpPr>
              <a:spLocks noEditPoints="1"/>
            </p:cNvSpPr>
            <p:nvPr/>
          </p:nvSpPr>
          <p:spPr bwMode="auto">
            <a:xfrm>
              <a:off x="9131301" y="4725988"/>
              <a:ext cx="61913" cy="61913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2" name="Freeform 559"/>
            <p:cNvSpPr>
              <a:spLocks noEditPoints="1"/>
            </p:cNvSpPr>
            <p:nvPr/>
          </p:nvSpPr>
          <p:spPr bwMode="auto">
            <a:xfrm>
              <a:off x="9286876" y="4725988"/>
              <a:ext cx="61913" cy="61913"/>
            </a:xfrm>
            <a:custGeom>
              <a:avLst/>
              <a:gdLst>
                <a:gd name="T0" fmla="*/ 16 w 32"/>
                <a:gd name="T1" fmla="*/ 32 h 32"/>
                <a:gd name="T2" fmla="*/ 0 w 32"/>
                <a:gd name="T3" fmla="*/ 16 h 32"/>
                <a:gd name="T4" fmla="*/ 16 w 32"/>
                <a:gd name="T5" fmla="*/ 0 h 32"/>
                <a:gd name="T6" fmla="*/ 32 w 32"/>
                <a:gd name="T7" fmla="*/ 16 h 32"/>
                <a:gd name="T8" fmla="*/ 16 w 32"/>
                <a:gd name="T9" fmla="*/ 32 h 32"/>
                <a:gd name="T10" fmla="*/ 16 w 32"/>
                <a:gd name="T11" fmla="*/ 8 h 32"/>
                <a:gd name="T12" fmla="*/ 8 w 32"/>
                <a:gd name="T13" fmla="*/ 16 h 32"/>
                <a:gd name="T14" fmla="*/ 16 w 32"/>
                <a:gd name="T15" fmla="*/ 24 h 32"/>
                <a:gd name="T16" fmla="*/ 24 w 32"/>
                <a:gd name="T17" fmla="*/ 16 h 32"/>
                <a:gd name="T18" fmla="*/ 16 w 32"/>
                <a:gd name="T19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close/>
                  <a:moveTo>
                    <a:pt x="16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0" y="24"/>
                    <a:pt x="24" y="21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4" name="Rectangle 561"/>
            <p:cNvSpPr>
              <a:spLocks noChangeArrowheads="1"/>
            </p:cNvSpPr>
            <p:nvPr/>
          </p:nvSpPr>
          <p:spPr bwMode="auto">
            <a:xfrm>
              <a:off x="9263063" y="4618038"/>
              <a:ext cx="85725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5" name="Rectangle 562"/>
            <p:cNvSpPr>
              <a:spLocks noChangeArrowheads="1"/>
            </p:cNvSpPr>
            <p:nvPr/>
          </p:nvSpPr>
          <p:spPr bwMode="auto">
            <a:xfrm>
              <a:off x="9209088" y="4733926"/>
              <a:ext cx="61913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6" name="Rectangle 563"/>
            <p:cNvSpPr>
              <a:spLocks noChangeArrowheads="1"/>
            </p:cNvSpPr>
            <p:nvPr/>
          </p:nvSpPr>
          <p:spPr bwMode="auto">
            <a:xfrm>
              <a:off x="9209088" y="4765676"/>
              <a:ext cx="61913" cy="158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7" name="Rectangle 554"/>
            <p:cNvSpPr>
              <a:spLocks noChangeArrowheads="1"/>
            </p:cNvSpPr>
            <p:nvPr/>
          </p:nvSpPr>
          <p:spPr bwMode="auto">
            <a:xfrm>
              <a:off x="9139121" y="4817661"/>
              <a:ext cx="45719" cy="488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6479" y="1329215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10 лет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457225" y="1420215"/>
            <a:ext cx="755512" cy="627819"/>
          </a:xfrm>
          <a:prstGeom prst="rect">
            <a:avLst/>
          </a:prstGeom>
        </p:spPr>
      </p:pic>
      <p:sp>
        <p:nvSpPr>
          <p:cNvPr id="60" name="Freeform 306"/>
          <p:cNvSpPr/>
          <p:nvPr/>
        </p:nvSpPr>
        <p:spPr bwMode="auto">
          <a:xfrm>
            <a:off x="2703231" y="4040415"/>
            <a:ext cx="108275" cy="307119"/>
          </a:xfrm>
          <a:custGeom>
            <a:avLst/>
            <a:gdLst>
              <a:gd name="T0" fmla="*/ 50 w 50"/>
              <a:gd name="T1" fmla="*/ 112 h 112"/>
              <a:gd name="T2" fmla="*/ 42 w 50"/>
              <a:gd name="T3" fmla="*/ 112 h 112"/>
              <a:gd name="T4" fmla="*/ 42 w 50"/>
              <a:gd name="T5" fmla="*/ 102 h 112"/>
              <a:gd name="T6" fmla="*/ 19 w 50"/>
              <a:gd name="T7" fmla="*/ 71 h 112"/>
              <a:gd name="T8" fmla="*/ 18 w 50"/>
              <a:gd name="T9" fmla="*/ 69 h 112"/>
              <a:gd name="T10" fmla="*/ 3 w 50"/>
              <a:gd name="T11" fmla="*/ 19 h 112"/>
              <a:gd name="T12" fmla="*/ 1 w 50"/>
              <a:gd name="T13" fmla="*/ 8 h 112"/>
              <a:gd name="T14" fmla="*/ 14 w 50"/>
              <a:gd name="T15" fmla="*/ 0 h 112"/>
              <a:gd name="T16" fmla="*/ 30 w 50"/>
              <a:gd name="T17" fmla="*/ 15 h 112"/>
              <a:gd name="T18" fmla="*/ 42 w 50"/>
              <a:gd name="T19" fmla="*/ 39 h 112"/>
              <a:gd name="T20" fmla="*/ 34 w 50"/>
              <a:gd name="T21" fmla="*/ 42 h 112"/>
              <a:gd name="T22" fmla="*/ 22 w 50"/>
              <a:gd name="T23" fmla="*/ 18 h 112"/>
              <a:gd name="T24" fmla="*/ 22 w 50"/>
              <a:gd name="T25" fmla="*/ 18 h 112"/>
              <a:gd name="T26" fmla="*/ 14 w 50"/>
              <a:gd name="T27" fmla="*/ 8 h 112"/>
              <a:gd name="T28" fmla="*/ 9 w 50"/>
              <a:gd name="T29" fmla="*/ 11 h 112"/>
              <a:gd name="T30" fmla="*/ 9 w 50"/>
              <a:gd name="T31" fmla="*/ 14 h 112"/>
              <a:gd name="T32" fmla="*/ 26 w 50"/>
              <a:gd name="T33" fmla="*/ 67 h 112"/>
              <a:gd name="T34" fmla="*/ 49 w 50"/>
              <a:gd name="T35" fmla="*/ 98 h 112"/>
              <a:gd name="T36" fmla="*/ 50 w 50"/>
              <a:gd name="T37" fmla="*/ 100 h 112"/>
              <a:gd name="T38" fmla="*/ 50 w 50"/>
              <a:gd name="T39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" h="112">
                <a:moveTo>
                  <a:pt x="50" y="112"/>
                </a:moveTo>
                <a:cubicBezTo>
                  <a:pt x="42" y="112"/>
                  <a:pt x="42" y="112"/>
                  <a:pt x="42" y="112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19" y="71"/>
                  <a:pt x="19" y="71"/>
                  <a:pt x="19" y="71"/>
                </a:cubicBezTo>
                <a:cubicBezTo>
                  <a:pt x="18" y="70"/>
                  <a:pt x="18" y="70"/>
                  <a:pt x="18" y="69"/>
                </a:cubicBezTo>
                <a:cubicBezTo>
                  <a:pt x="12" y="47"/>
                  <a:pt x="5" y="22"/>
                  <a:pt x="3" y="19"/>
                </a:cubicBezTo>
                <a:cubicBezTo>
                  <a:pt x="0" y="16"/>
                  <a:pt x="0" y="12"/>
                  <a:pt x="1" y="8"/>
                </a:cubicBezTo>
                <a:cubicBezTo>
                  <a:pt x="3" y="4"/>
                  <a:pt x="8" y="0"/>
                  <a:pt x="14" y="0"/>
                </a:cubicBezTo>
                <a:cubicBezTo>
                  <a:pt x="24" y="0"/>
                  <a:pt x="29" y="12"/>
                  <a:pt x="30" y="15"/>
                </a:cubicBezTo>
                <a:cubicBezTo>
                  <a:pt x="42" y="39"/>
                  <a:pt x="42" y="39"/>
                  <a:pt x="42" y="39"/>
                </a:cubicBezTo>
                <a:cubicBezTo>
                  <a:pt x="34" y="42"/>
                  <a:pt x="34" y="42"/>
                  <a:pt x="34" y="42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5"/>
                  <a:pt x="18" y="8"/>
                  <a:pt x="14" y="8"/>
                </a:cubicBezTo>
                <a:cubicBezTo>
                  <a:pt x="11" y="8"/>
                  <a:pt x="9" y="10"/>
                  <a:pt x="9" y="11"/>
                </a:cubicBezTo>
                <a:cubicBezTo>
                  <a:pt x="8" y="12"/>
                  <a:pt x="8" y="13"/>
                  <a:pt x="9" y="14"/>
                </a:cubicBezTo>
                <a:cubicBezTo>
                  <a:pt x="11" y="16"/>
                  <a:pt x="17" y="34"/>
                  <a:pt x="26" y="67"/>
                </a:cubicBezTo>
                <a:cubicBezTo>
                  <a:pt x="49" y="98"/>
                  <a:pt x="49" y="98"/>
                  <a:pt x="49" y="98"/>
                </a:cubicBezTo>
                <a:cubicBezTo>
                  <a:pt x="50" y="99"/>
                  <a:pt x="50" y="99"/>
                  <a:pt x="50" y="100"/>
                </a:cubicBezTo>
                <a:lnTo>
                  <a:pt x="5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/>
          </a:bodyPr>
          <a:lstStyle/>
          <a:p>
            <a:endParaRPr lang="ru-RU" sz="2400"/>
          </a:p>
        </p:txBody>
      </p:sp>
      <p:grpSp>
        <p:nvGrpSpPr>
          <p:cNvPr id="3" name="Группа 2"/>
          <p:cNvGrpSpPr/>
          <p:nvPr/>
        </p:nvGrpSpPr>
        <p:grpSpPr>
          <a:xfrm>
            <a:off x="4366144" y="1360439"/>
            <a:ext cx="596315" cy="799774"/>
            <a:chOff x="4121570" y="2977055"/>
            <a:chExt cx="372535" cy="418551"/>
          </a:xfrm>
        </p:grpSpPr>
        <p:sp>
          <p:nvSpPr>
            <p:cNvPr id="67" name="Rectangle 601"/>
            <p:cNvSpPr>
              <a:spLocks noChangeArrowheads="1"/>
            </p:cNvSpPr>
            <p:nvPr/>
          </p:nvSpPr>
          <p:spPr bwMode="auto">
            <a:xfrm>
              <a:off x="4215100" y="3277930"/>
              <a:ext cx="185475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68" name="Rectangle 602"/>
            <p:cNvSpPr>
              <a:spLocks noChangeArrowheads="1"/>
            </p:cNvSpPr>
            <p:nvPr/>
          </p:nvSpPr>
          <p:spPr bwMode="auto">
            <a:xfrm>
              <a:off x="4215100" y="3303337"/>
              <a:ext cx="185475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69" name="Rectangle 603"/>
            <p:cNvSpPr>
              <a:spLocks noChangeArrowheads="1"/>
            </p:cNvSpPr>
            <p:nvPr/>
          </p:nvSpPr>
          <p:spPr bwMode="auto">
            <a:xfrm>
              <a:off x="4215100" y="3330082"/>
              <a:ext cx="185475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0" name="Rectangle 604"/>
            <p:cNvSpPr>
              <a:spLocks noChangeArrowheads="1"/>
            </p:cNvSpPr>
            <p:nvPr/>
          </p:nvSpPr>
          <p:spPr bwMode="auto">
            <a:xfrm>
              <a:off x="4215100" y="3356826"/>
              <a:ext cx="185475" cy="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1" name="Freeform 605"/>
            <p:cNvSpPr/>
            <p:nvPr/>
          </p:nvSpPr>
          <p:spPr bwMode="auto">
            <a:xfrm>
              <a:off x="4276925" y="3362175"/>
              <a:ext cx="61825" cy="33431"/>
            </a:xfrm>
            <a:custGeom>
              <a:avLst/>
              <a:gdLst>
                <a:gd name="T0" fmla="*/ 39 w 39"/>
                <a:gd name="T1" fmla="*/ 25 h 25"/>
                <a:gd name="T2" fmla="*/ 0 w 39"/>
                <a:gd name="T3" fmla="*/ 25 h 25"/>
                <a:gd name="T4" fmla="*/ 0 w 39"/>
                <a:gd name="T5" fmla="*/ 0 h 25"/>
                <a:gd name="T6" fmla="*/ 10 w 39"/>
                <a:gd name="T7" fmla="*/ 0 h 25"/>
                <a:gd name="T8" fmla="*/ 10 w 39"/>
                <a:gd name="T9" fmla="*/ 15 h 25"/>
                <a:gd name="T10" fmla="*/ 29 w 39"/>
                <a:gd name="T11" fmla="*/ 15 h 25"/>
                <a:gd name="T12" fmla="*/ 29 w 39"/>
                <a:gd name="T13" fmla="*/ 0 h 25"/>
                <a:gd name="T14" fmla="*/ 39 w 39"/>
                <a:gd name="T15" fmla="*/ 0 h 25"/>
                <a:gd name="T16" fmla="*/ 39 w 39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5">
                  <a:moveTo>
                    <a:pt x="3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2" name="Freeform 606"/>
            <p:cNvSpPr/>
            <p:nvPr/>
          </p:nvSpPr>
          <p:spPr bwMode="auto">
            <a:xfrm>
              <a:off x="4153275" y="3003799"/>
              <a:ext cx="309125" cy="358376"/>
            </a:xfrm>
            <a:custGeom>
              <a:avLst/>
              <a:gdLst>
                <a:gd name="T0" fmla="*/ 120 w 160"/>
                <a:gd name="T1" fmla="*/ 220 h 220"/>
                <a:gd name="T2" fmla="*/ 112 w 160"/>
                <a:gd name="T3" fmla="*/ 220 h 220"/>
                <a:gd name="T4" fmla="*/ 112 w 160"/>
                <a:gd name="T5" fmla="*/ 146 h 220"/>
                <a:gd name="T6" fmla="*/ 114 w 160"/>
                <a:gd name="T7" fmla="*/ 145 h 220"/>
                <a:gd name="T8" fmla="*/ 152 w 160"/>
                <a:gd name="T9" fmla="*/ 80 h 220"/>
                <a:gd name="T10" fmla="*/ 80 w 160"/>
                <a:gd name="T11" fmla="*/ 8 h 220"/>
                <a:gd name="T12" fmla="*/ 8 w 160"/>
                <a:gd name="T13" fmla="*/ 80 h 220"/>
                <a:gd name="T14" fmla="*/ 46 w 160"/>
                <a:gd name="T15" fmla="*/ 145 h 220"/>
                <a:gd name="T16" fmla="*/ 48 w 160"/>
                <a:gd name="T17" fmla="*/ 146 h 220"/>
                <a:gd name="T18" fmla="*/ 48 w 160"/>
                <a:gd name="T19" fmla="*/ 220 h 220"/>
                <a:gd name="T20" fmla="*/ 40 w 160"/>
                <a:gd name="T21" fmla="*/ 220 h 220"/>
                <a:gd name="T22" fmla="*/ 40 w 160"/>
                <a:gd name="T23" fmla="*/ 151 h 220"/>
                <a:gd name="T24" fmla="*/ 0 w 160"/>
                <a:gd name="T25" fmla="*/ 80 h 220"/>
                <a:gd name="T26" fmla="*/ 80 w 160"/>
                <a:gd name="T27" fmla="*/ 0 h 220"/>
                <a:gd name="T28" fmla="*/ 160 w 160"/>
                <a:gd name="T29" fmla="*/ 80 h 220"/>
                <a:gd name="T30" fmla="*/ 120 w 160"/>
                <a:gd name="T31" fmla="*/ 151 h 220"/>
                <a:gd name="T32" fmla="*/ 120 w 160"/>
                <a:gd name="T3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20">
                  <a:moveTo>
                    <a:pt x="120" y="220"/>
                  </a:moveTo>
                  <a:cubicBezTo>
                    <a:pt x="112" y="220"/>
                    <a:pt x="112" y="220"/>
                    <a:pt x="112" y="220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37" y="132"/>
                    <a:pt x="152" y="107"/>
                    <a:pt x="152" y="80"/>
                  </a:cubicBezTo>
                  <a:cubicBezTo>
                    <a:pt x="152" y="41"/>
                    <a:pt x="119" y="8"/>
                    <a:pt x="80" y="8"/>
                  </a:cubicBezTo>
                  <a:cubicBezTo>
                    <a:pt x="40" y="8"/>
                    <a:pt x="8" y="41"/>
                    <a:pt x="8" y="80"/>
                  </a:cubicBezTo>
                  <a:cubicBezTo>
                    <a:pt x="8" y="107"/>
                    <a:pt x="23" y="132"/>
                    <a:pt x="46" y="145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15" y="137"/>
                    <a:pt x="0" y="109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09"/>
                    <a:pt x="144" y="137"/>
                    <a:pt x="120" y="151"/>
                  </a:cubicBezTo>
                  <a:lnTo>
                    <a:pt x="120" y="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3" name="Rectangle 608"/>
            <p:cNvSpPr>
              <a:spLocks noChangeArrowheads="1"/>
            </p:cNvSpPr>
            <p:nvPr/>
          </p:nvSpPr>
          <p:spPr bwMode="auto">
            <a:xfrm>
              <a:off x="4299118" y="2977055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4" name="Rectangle 609"/>
            <p:cNvSpPr>
              <a:spLocks noChangeArrowheads="1"/>
            </p:cNvSpPr>
            <p:nvPr/>
          </p:nvSpPr>
          <p:spPr bwMode="auto">
            <a:xfrm>
              <a:off x="4362528" y="2983742"/>
              <a:ext cx="14268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5" name="Rectangle 610"/>
            <p:cNvSpPr>
              <a:spLocks noChangeArrowheads="1"/>
            </p:cNvSpPr>
            <p:nvPr/>
          </p:nvSpPr>
          <p:spPr bwMode="auto">
            <a:xfrm>
              <a:off x="4408501" y="3003799"/>
              <a:ext cx="15853" cy="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6" name="Rectangle 611"/>
            <p:cNvSpPr>
              <a:spLocks noChangeArrowheads="1"/>
            </p:cNvSpPr>
            <p:nvPr/>
          </p:nvSpPr>
          <p:spPr bwMode="auto">
            <a:xfrm>
              <a:off x="4446547" y="3035893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7" name="Rectangle 612"/>
            <p:cNvSpPr>
              <a:spLocks noChangeArrowheads="1"/>
            </p:cNvSpPr>
            <p:nvPr/>
          </p:nvSpPr>
          <p:spPr bwMode="auto">
            <a:xfrm>
              <a:off x="4446547" y="3219093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8" name="Rectangle 613"/>
            <p:cNvSpPr>
              <a:spLocks noChangeArrowheads="1"/>
            </p:cNvSpPr>
            <p:nvPr/>
          </p:nvSpPr>
          <p:spPr bwMode="auto">
            <a:xfrm>
              <a:off x="4470326" y="3081358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79" name="Rectangle 614"/>
            <p:cNvSpPr>
              <a:spLocks noChangeArrowheads="1"/>
            </p:cNvSpPr>
            <p:nvPr/>
          </p:nvSpPr>
          <p:spPr bwMode="auto">
            <a:xfrm>
              <a:off x="4470326" y="3173627"/>
              <a:ext cx="15853" cy="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0" name="Rectangle 615"/>
            <p:cNvSpPr>
              <a:spLocks noChangeArrowheads="1"/>
            </p:cNvSpPr>
            <p:nvPr/>
          </p:nvSpPr>
          <p:spPr bwMode="auto">
            <a:xfrm>
              <a:off x="4478252" y="3126824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1" name="Rectangle 616"/>
            <p:cNvSpPr>
              <a:spLocks noChangeArrowheads="1"/>
            </p:cNvSpPr>
            <p:nvPr/>
          </p:nvSpPr>
          <p:spPr bwMode="auto">
            <a:xfrm>
              <a:off x="4237294" y="2983742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2" name="Rectangle 617"/>
            <p:cNvSpPr>
              <a:spLocks noChangeArrowheads="1"/>
            </p:cNvSpPr>
            <p:nvPr/>
          </p:nvSpPr>
          <p:spPr bwMode="auto">
            <a:xfrm>
              <a:off x="4191321" y="3003799"/>
              <a:ext cx="15853" cy="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3" name="Rectangle 618"/>
            <p:cNvSpPr>
              <a:spLocks noChangeArrowheads="1"/>
            </p:cNvSpPr>
            <p:nvPr/>
          </p:nvSpPr>
          <p:spPr bwMode="auto">
            <a:xfrm>
              <a:off x="4153275" y="3035893"/>
              <a:ext cx="14268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4" name="Rectangle 619"/>
            <p:cNvSpPr>
              <a:spLocks noChangeArrowheads="1"/>
            </p:cNvSpPr>
            <p:nvPr/>
          </p:nvSpPr>
          <p:spPr bwMode="auto">
            <a:xfrm>
              <a:off x="4153275" y="3219093"/>
              <a:ext cx="14268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5" name="Rectangle 620"/>
            <p:cNvSpPr>
              <a:spLocks noChangeArrowheads="1"/>
            </p:cNvSpPr>
            <p:nvPr/>
          </p:nvSpPr>
          <p:spPr bwMode="auto">
            <a:xfrm>
              <a:off x="4129497" y="3081358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6" name="Rectangle 621"/>
            <p:cNvSpPr>
              <a:spLocks noChangeArrowheads="1"/>
            </p:cNvSpPr>
            <p:nvPr/>
          </p:nvSpPr>
          <p:spPr bwMode="auto">
            <a:xfrm>
              <a:off x="4129497" y="3173627"/>
              <a:ext cx="15853" cy="120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7" name="Rectangle 622"/>
            <p:cNvSpPr>
              <a:spLocks noChangeArrowheads="1"/>
            </p:cNvSpPr>
            <p:nvPr/>
          </p:nvSpPr>
          <p:spPr bwMode="auto">
            <a:xfrm>
              <a:off x="4121570" y="3126824"/>
              <a:ext cx="15853" cy="13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89" name="Rectangle 623"/>
            <p:cNvSpPr>
              <a:spLocks noChangeArrowheads="1"/>
            </p:cNvSpPr>
            <p:nvPr/>
          </p:nvSpPr>
          <p:spPr bwMode="auto">
            <a:xfrm>
              <a:off x="4299118" y="3049265"/>
              <a:ext cx="15853" cy="235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90" name="Freeform 624"/>
            <p:cNvSpPr>
              <a:spLocks noEditPoints="1"/>
            </p:cNvSpPr>
            <p:nvPr/>
          </p:nvSpPr>
          <p:spPr bwMode="auto">
            <a:xfrm>
              <a:off x="4237294" y="3042579"/>
              <a:ext cx="139502" cy="208607"/>
            </a:xfrm>
            <a:custGeom>
              <a:avLst/>
              <a:gdLst>
                <a:gd name="T0" fmla="*/ 36 w 72"/>
                <a:gd name="T1" fmla="*/ 128 h 128"/>
                <a:gd name="T2" fmla="*/ 33 w 72"/>
                <a:gd name="T3" fmla="*/ 127 h 128"/>
                <a:gd name="T4" fmla="*/ 0 w 72"/>
                <a:gd name="T5" fmla="*/ 64 h 128"/>
                <a:gd name="T6" fmla="*/ 33 w 72"/>
                <a:gd name="T7" fmla="*/ 1 h 128"/>
                <a:gd name="T8" fmla="*/ 38 w 72"/>
                <a:gd name="T9" fmla="*/ 1 h 128"/>
                <a:gd name="T10" fmla="*/ 72 w 72"/>
                <a:gd name="T11" fmla="*/ 64 h 128"/>
                <a:gd name="T12" fmla="*/ 38 w 72"/>
                <a:gd name="T13" fmla="*/ 127 h 128"/>
                <a:gd name="T14" fmla="*/ 36 w 72"/>
                <a:gd name="T15" fmla="*/ 128 h 128"/>
                <a:gd name="T16" fmla="*/ 36 w 72"/>
                <a:gd name="T17" fmla="*/ 10 h 128"/>
                <a:gd name="T18" fmla="*/ 8 w 72"/>
                <a:gd name="T19" fmla="*/ 64 h 128"/>
                <a:gd name="T20" fmla="*/ 36 w 72"/>
                <a:gd name="T21" fmla="*/ 119 h 128"/>
                <a:gd name="T22" fmla="*/ 64 w 72"/>
                <a:gd name="T23" fmla="*/ 64 h 128"/>
                <a:gd name="T24" fmla="*/ 36 w 72"/>
                <a:gd name="T25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28">
                  <a:moveTo>
                    <a:pt x="36" y="128"/>
                  </a:moveTo>
                  <a:cubicBezTo>
                    <a:pt x="35" y="128"/>
                    <a:pt x="34" y="128"/>
                    <a:pt x="33" y="127"/>
                  </a:cubicBezTo>
                  <a:cubicBezTo>
                    <a:pt x="32" y="126"/>
                    <a:pt x="0" y="97"/>
                    <a:pt x="0" y="64"/>
                  </a:cubicBezTo>
                  <a:cubicBezTo>
                    <a:pt x="0" y="32"/>
                    <a:pt x="32" y="3"/>
                    <a:pt x="33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40" y="3"/>
                    <a:pt x="72" y="32"/>
                    <a:pt x="72" y="64"/>
                  </a:cubicBezTo>
                  <a:cubicBezTo>
                    <a:pt x="72" y="97"/>
                    <a:pt x="40" y="126"/>
                    <a:pt x="38" y="127"/>
                  </a:cubicBezTo>
                  <a:cubicBezTo>
                    <a:pt x="38" y="128"/>
                    <a:pt x="37" y="128"/>
                    <a:pt x="36" y="128"/>
                  </a:cubicBezTo>
                  <a:close/>
                  <a:moveTo>
                    <a:pt x="36" y="10"/>
                  </a:moveTo>
                  <a:cubicBezTo>
                    <a:pt x="28" y="18"/>
                    <a:pt x="8" y="41"/>
                    <a:pt x="8" y="64"/>
                  </a:cubicBezTo>
                  <a:cubicBezTo>
                    <a:pt x="8" y="88"/>
                    <a:pt x="28" y="111"/>
                    <a:pt x="36" y="119"/>
                  </a:cubicBezTo>
                  <a:cubicBezTo>
                    <a:pt x="43" y="111"/>
                    <a:pt x="64" y="88"/>
                    <a:pt x="64" y="64"/>
                  </a:cubicBezTo>
                  <a:cubicBezTo>
                    <a:pt x="64" y="41"/>
                    <a:pt x="43" y="18"/>
                    <a:pt x="3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91" name="Freeform 625"/>
            <p:cNvSpPr/>
            <p:nvPr/>
          </p:nvSpPr>
          <p:spPr bwMode="auto">
            <a:xfrm>
              <a:off x="4302289" y="3092056"/>
              <a:ext cx="57069" cy="46803"/>
            </a:xfrm>
            <a:custGeom>
              <a:avLst/>
              <a:gdLst>
                <a:gd name="T0" fmla="*/ 7 w 36"/>
                <a:gd name="T1" fmla="*/ 35 h 35"/>
                <a:gd name="T2" fmla="*/ 0 w 36"/>
                <a:gd name="T3" fmla="*/ 29 h 35"/>
                <a:gd name="T4" fmla="*/ 29 w 36"/>
                <a:gd name="T5" fmla="*/ 0 h 35"/>
                <a:gd name="T6" fmla="*/ 36 w 36"/>
                <a:gd name="T7" fmla="*/ 6 h 35"/>
                <a:gd name="T8" fmla="*/ 7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7" y="35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36" y="6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92" name="Freeform 626"/>
            <p:cNvSpPr/>
            <p:nvPr/>
          </p:nvSpPr>
          <p:spPr bwMode="auto">
            <a:xfrm>
              <a:off x="4254731" y="3092056"/>
              <a:ext cx="58655" cy="46803"/>
            </a:xfrm>
            <a:custGeom>
              <a:avLst/>
              <a:gdLst>
                <a:gd name="T0" fmla="*/ 30 w 37"/>
                <a:gd name="T1" fmla="*/ 35 h 35"/>
                <a:gd name="T2" fmla="*/ 0 w 37"/>
                <a:gd name="T3" fmla="*/ 6 h 35"/>
                <a:gd name="T4" fmla="*/ 8 w 37"/>
                <a:gd name="T5" fmla="*/ 0 h 35"/>
                <a:gd name="T6" fmla="*/ 37 w 37"/>
                <a:gd name="T7" fmla="*/ 29 h 35"/>
                <a:gd name="T8" fmla="*/ 30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0" y="35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37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93" name="Freeform 627"/>
            <p:cNvSpPr/>
            <p:nvPr/>
          </p:nvSpPr>
          <p:spPr bwMode="auto">
            <a:xfrm>
              <a:off x="4302289" y="3137522"/>
              <a:ext cx="72922" cy="60175"/>
            </a:xfrm>
            <a:custGeom>
              <a:avLst/>
              <a:gdLst>
                <a:gd name="T0" fmla="*/ 7 w 46"/>
                <a:gd name="T1" fmla="*/ 45 h 45"/>
                <a:gd name="T2" fmla="*/ 0 w 46"/>
                <a:gd name="T3" fmla="*/ 39 h 45"/>
                <a:gd name="T4" fmla="*/ 39 w 46"/>
                <a:gd name="T5" fmla="*/ 0 h 45"/>
                <a:gd name="T6" fmla="*/ 46 w 46"/>
                <a:gd name="T7" fmla="*/ 6 h 45"/>
                <a:gd name="T8" fmla="*/ 7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7" y="45"/>
                  </a:moveTo>
                  <a:lnTo>
                    <a:pt x="0" y="39"/>
                  </a:lnTo>
                  <a:lnTo>
                    <a:pt x="39" y="0"/>
                  </a:lnTo>
                  <a:lnTo>
                    <a:pt x="46" y="6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94" name="Freeform 628"/>
            <p:cNvSpPr/>
            <p:nvPr/>
          </p:nvSpPr>
          <p:spPr bwMode="auto">
            <a:xfrm>
              <a:off x="4240464" y="3137522"/>
              <a:ext cx="72922" cy="60175"/>
            </a:xfrm>
            <a:custGeom>
              <a:avLst/>
              <a:gdLst>
                <a:gd name="T0" fmla="*/ 39 w 46"/>
                <a:gd name="T1" fmla="*/ 45 h 45"/>
                <a:gd name="T2" fmla="*/ 0 w 46"/>
                <a:gd name="T3" fmla="*/ 6 h 45"/>
                <a:gd name="T4" fmla="*/ 7 w 46"/>
                <a:gd name="T5" fmla="*/ 0 h 45"/>
                <a:gd name="T6" fmla="*/ 46 w 46"/>
                <a:gd name="T7" fmla="*/ 39 h 45"/>
                <a:gd name="T8" fmla="*/ 39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39" y="45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46" y="39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16866" y="4751969"/>
            <a:ext cx="4605885" cy="207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91"/>
          <p:cNvPicPr>
            <a:picLocks noChangeAspect="1"/>
          </p:cNvPicPr>
          <p:nvPr/>
        </p:nvPicPr>
        <p:blipFill>
          <a:blip r:embed="rId3"/>
          <a:stretch/>
        </p:blipFill>
        <p:spPr>
          <a:xfrm rot="10800000">
            <a:off x="-403215" y="13619"/>
            <a:ext cx="12595213" cy="6844380"/>
          </a:xfrm>
          <a:prstGeom prst="rect">
            <a:avLst/>
          </a:prstGeom>
        </p:spPr>
      </p:pic>
      <p:sp>
        <p:nvSpPr>
          <p:cNvPr id="22" name="Title 7"/>
          <p:cNvSpPr txBox="1"/>
          <p:nvPr/>
        </p:nvSpPr>
        <p:spPr>
          <a:xfrm>
            <a:off x="533400" y="304800"/>
            <a:ext cx="10820400" cy="762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itchFamily="34" charset="0" panose="020B0503040504020204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333F48"/>
                </a:solidFill>
                <a:latin typeface="SB Sans Display Light" pitchFamily="34" charset="0" panose="020B0303040504020204"/>
                <a:cs typeface="SB Sans Display Light" pitchFamily="34" charset="0" panose="020B0303040504020204"/>
              </a:rPr>
              <a:t>Оборотный кредит</a:t>
            </a:r>
            <a:endParaRPr lang="en-US" sz="2800" b="1" dirty="0">
              <a:solidFill>
                <a:srgbClr val="333F48"/>
              </a:solidFill>
              <a:latin typeface="SB Sans Display Light" pitchFamily="34" charset="0" panose="020B0303040504020204"/>
              <a:cs typeface="SB Sans Display Light" pitchFamily="34" charset="0" panose="020B030304050402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247038" y="6172200"/>
            <a:ext cx="764741" cy="685800"/>
          </a:xfrm>
          <a:prstGeom prst="rect">
            <a:avLst/>
          </a:prstGeom>
        </p:spPr>
      </p:pic>
      <p:sp>
        <p:nvSpPr>
          <p:cNvPr id="24" name="Rectangle 12"/>
          <p:cNvSpPr/>
          <p:nvPr/>
        </p:nvSpPr>
        <p:spPr bwMode="auto">
          <a:xfrm>
            <a:off x="966761" y="770626"/>
            <a:ext cx="4058627" cy="1110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dirty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Сумма кредита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ограничена платежеспособностью и предоставленным обеспечением</a:t>
            </a:r>
          </a:p>
        </p:txBody>
      </p:sp>
      <p:sp>
        <p:nvSpPr>
          <p:cNvPr id="25" name="Rectangle 12"/>
          <p:cNvSpPr/>
          <p:nvPr/>
        </p:nvSpPr>
        <p:spPr bwMode="auto">
          <a:xfrm>
            <a:off x="204089" y="2939661"/>
            <a:ext cx="3708699" cy="115451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Формы предоставления</a:t>
            </a:r>
            <a:endParaRPr lang="ru-RU" sz="2400" dirty="0">
              <a:solidFill>
                <a:srgbClr val="21A038"/>
              </a:solidFill>
              <a:latin typeface="Fedra Sans Pro Bold" pitchFamily="34" charset="0"/>
              <a:ea typeface="Fedra Sans Pro Bold" pitchFamily="34" charset="0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Кредит, НКЛ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47789" y="764242"/>
            <a:ext cx="4215597" cy="71515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zh-CN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Срок кредита</a:t>
            </a:r>
            <a:endParaRPr lang="ru-RU" altLang="zh-CN" sz="2400" dirty="0">
              <a:solidFill>
                <a:srgbClr val="21A038"/>
              </a:solidFill>
              <a:latin typeface="Fedra Sans Pro Bold" pitchFamily="34" charset="0"/>
              <a:ea typeface="Fedra Sans Pro Bold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до 12 месяцев</a:t>
            </a:r>
            <a:endParaRPr lang="ru-RU" altLang="zh-CN" sz="1600" b="1" dirty="0" smtClean="0">
              <a:solidFill>
                <a:schemeClr val="accent5">
                  <a:lumMod val="75000"/>
                </a:schemeClr>
              </a:solidFill>
              <a:latin typeface="Century Gothic" pitchFamily="34" charset="0" panose="020B0502020202020204"/>
              <a:cs typeface="SB Sans Text Light" pitchFamily="34" charset="-52" panose="020B0303040504020204"/>
            </a:endParaRPr>
          </a:p>
        </p:txBody>
      </p:sp>
      <p:sp>
        <p:nvSpPr>
          <p:cNvPr id="17" name="Rectangle 12"/>
          <p:cNvSpPr/>
          <p:nvPr/>
        </p:nvSpPr>
        <p:spPr bwMode="auto">
          <a:xfrm>
            <a:off x="7582855" y="1575501"/>
            <a:ext cx="4026469" cy="40298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Цели кредита </a:t>
            </a:r>
            <a:endParaRPr lang="ru-RU" altLang="zh-CN" sz="2400" dirty="0">
              <a:solidFill>
                <a:srgbClr val="21A038"/>
              </a:solidFill>
              <a:latin typeface="Fedra Sans Pro Bold" pitchFamily="34" charset="0"/>
              <a:ea typeface="Fedra Sans Pro Bold" pitchFamily="34" charset="0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на производство продукции животноводства (кроме рыболовства и рыбоводства в части </a:t>
            </a:r>
            <a:r>
              <a:rPr lang="ru-RU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искуственного</a:t>
            </a:r>
            <a:r>
              <a:rPr lang="ru-RU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 воспроизводства водных биоресурсов</a:t>
            </a:r>
            <a:r>
              <a:rPr lang="ru-R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);</a:t>
            </a: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на </a:t>
            </a:r>
            <a:r>
              <a:rPr lang="ru-RU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переработку продукции растениеводства и животноводства; </a:t>
            </a:r>
            <a:endParaRPr lang="ru-RU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производство </a:t>
            </a:r>
            <a:r>
              <a:rPr lang="ru-RU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и переработка продукции молочного КРС; </a:t>
            </a:r>
            <a:endParaRPr lang="ru-RU" altLang="zh-CN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на </a:t>
            </a:r>
            <a:r>
              <a:rPr lang="ru-RU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производство продукции мясного КРС</a:t>
            </a:r>
          </a:p>
        </p:txBody>
      </p:sp>
      <p:sp>
        <p:nvSpPr>
          <p:cNvPr id="18" name="Rectangle 12"/>
          <p:cNvSpPr/>
          <p:nvPr/>
        </p:nvSpPr>
        <p:spPr bwMode="auto">
          <a:xfrm>
            <a:off x="747435" y="5525307"/>
            <a:ext cx="3834563" cy="115730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zh-CN" sz="2400" dirty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График погашения 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ежемесячно, возможность установки индивидуального графика (при сезонности)</a:t>
            </a:r>
          </a:p>
        </p:txBody>
      </p:sp>
      <p:sp>
        <p:nvSpPr>
          <p:cNvPr id="20" name="Rectangle 12"/>
          <p:cNvSpPr/>
          <p:nvPr/>
        </p:nvSpPr>
        <p:spPr bwMode="auto">
          <a:xfrm>
            <a:off x="4903887" y="5704919"/>
            <a:ext cx="4142101" cy="9415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endParaRPr lang="ru-RU" sz="2400" dirty="0" smtClean="0">
              <a:solidFill>
                <a:srgbClr val="21A038"/>
              </a:solidFill>
              <a:latin typeface="Fedra Sans Pro Bold" pitchFamily="34" charset="0"/>
              <a:ea typeface="Fedra Sans Pro Bold" pitchFamily="34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2400" dirty="0" smtClean="0">
                <a:solidFill>
                  <a:srgbClr val="21A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dra Sans Pro Bold" pitchFamily="34" charset="0"/>
                <a:ea typeface="Fedra Sans Pro Bold" pitchFamily="34" charset="0"/>
              </a:rPr>
              <a:t>Обеспечение</a:t>
            </a:r>
            <a:endParaRPr lang="ru-RU" sz="2400" dirty="0">
              <a:solidFill>
                <a:srgbClr val="21A038"/>
              </a:solidFill>
              <a:latin typeface="Fedra Sans Pro Bold" pitchFamily="34" charset="0"/>
              <a:ea typeface="Fedra Sans Pro Bold" pitchFamily="34" charset="0"/>
            </a:endParaRP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з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алог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 panose="020B0604020202020204"/>
                <a:ea typeface="Fedra Sans Pro Light" pitchFamily="34" charset="0"/>
                <a:cs typeface="Arial" pitchFamily="34" charset="0" panose="020B0604020202020204"/>
              </a:rPr>
              <a:t>любого имеющегося имущества, поручительство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 panose="020B0604020202020204"/>
              <a:ea typeface="Fedra Sans Pro Light" pitchFamily="34" charset="0"/>
              <a:cs typeface="Arial" pitchFamily="34" charset="0" panose="020B0604020202020204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304731" y="2106769"/>
            <a:ext cx="2726883" cy="3105255"/>
            <a:chOff x="4304731" y="2106769"/>
            <a:chExt cx="2726883" cy="3105255"/>
          </a:xfrm>
        </p:grpSpPr>
        <p:grpSp>
          <p:nvGrpSpPr>
            <p:cNvPr id="19" name="Группа 18"/>
            <p:cNvGrpSpPr>
              <a:grpSpLocks noChangeAspect="1"/>
            </p:cNvGrpSpPr>
            <p:nvPr/>
          </p:nvGrpSpPr>
          <p:grpSpPr>
            <a:xfrm>
              <a:off x="4304731" y="2106769"/>
              <a:ext cx="2726883" cy="3105255"/>
              <a:chOff x="5036805" y="2014587"/>
              <a:chExt cx="1363441" cy="1552627"/>
            </a:xfrm>
          </p:grpSpPr>
          <p:sp>
            <p:nvSpPr>
              <p:cNvPr id="21" name="6-конечная звезда 40"/>
              <p:cNvSpPr>
                <a:spLocks noChangeAspect="1"/>
              </p:cNvSpPr>
              <p:nvPr/>
            </p:nvSpPr>
            <p:spPr>
              <a:xfrm>
                <a:off x="5043944" y="2020065"/>
                <a:ext cx="1327964" cy="1464031"/>
              </a:xfrm>
              <a:custGeom>
                <a:avLst/>
                <a:gdLst/>
                <a:ahLst/>
                <a:cxnLst/>
                <a:rect l="l" t="t" r="r" b="b"/>
                <a:pathLst>
                  <a:path w="1327964" h="1464031">
                    <a:moveTo>
                      <a:pt x="664099" y="301159"/>
                    </a:moveTo>
                    <a:lnTo>
                      <a:pt x="464904" y="410796"/>
                    </a:lnTo>
                    <a:lnTo>
                      <a:pt x="265909" y="520764"/>
                    </a:lnTo>
                    <a:cubicBezTo>
                      <a:pt x="265842" y="593966"/>
                      <a:pt x="265776" y="667167"/>
                      <a:pt x="265709" y="740369"/>
                    </a:cubicBezTo>
                    <a:cubicBezTo>
                      <a:pt x="265776" y="813570"/>
                      <a:pt x="265842" y="886772"/>
                      <a:pt x="265909" y="959973"/>
                    </a:cubicBezTo>
                    <a:lnTo>
                      <a:pt x="464904" y="1069941"/>
                    </a:lnTo>
                    <a:lnTo>
                      <a:pt x="664099" y="1179578"/>
                    </a:lnTo>
                    <a:lnTo>
                      <a:pt x="863293" y="1069941"/>
                    </a:lnTo>
                    <a:lnTo>
                      <a:pt x="1062288" y="959973"/>
                    </a:lnTo>
                    <a:cubicBezTo>
                      <a:pt x="1062355" y="886772"/>
                      <a:pt x="1062421" y="813570"/>
                      <a:pt x="1062488" y="740369"/>
                    </a:cubicBezTo>
                    <a:cubicBezTo>
                      <a:pt x="1062421" y="667167"/>
                      <a:pt x="1062355" y="593966"/>
                      <a:pt x="1062288" y="520764"/>
                    </a:cubicBezTo>
                    <a:lnTo>
                      <a:pt x="863293" y="410796"/>
                    </a:lnTo>
                    <a:close/>
                    <a:moveTo>
                      <a:pt x="663982" y="0"/>
                    </a:moveTo>
                    <a:lnTo>
                      <a:pt x="995973" y="182728"/>
                    </a:lnTo>
                    <a:lnTo>
                      <a:pt x="1327631" y="366008"/>
                    </a:lnTo>
                    <a:lnTo>
                      <a:pt x="1327964" y="732016"/>
                    </a:lnTo>
                    <a:lnTo>
                      <a:pt x="1327631" y="1098023"/>
                    </a:lnTo>
                    <a:lnTo>
                      <a:pt x="995973" y="1281303"/>
                    </a:lnTo>
                    <a:lnTo>
                      <a:pt x="663982" y="1464031"/>
                    </a:lnTo>
                    <a:lnTo>
                      <a:pt x="331991" y="1281303"/>
                    </a:lnTo>
                    <a:lnTo>
                      <a:pt x="333" y="1098023"/>
                    </a:lnTo>
                    <a:lnTo>
                      <a:pt x="0" y="732016"/>
                    </a:lnTo>
                    <a:lnTo>
                      <a:pt x="333" y="366008"/>
                    </a:lnTo>
                    <a:lnTo>
                      <a:pt x="331991" y="182728"/>
                    </a:lnTo>
                    <a:close/>
                  </a:path>
                </a:pathLst>
              </a:custGeom>
              <a:solidFill>
                <a:srgbClr val="00A249"/>
              </a:solidFill>
              <a:ln w="317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C0F077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  <p:cxnSp>
            <p:nvCxnSpPr>
              <p:cNvPr id="26" name="Прямая соединительная линия 25"/>
              <p:cNvCxnSpPr>
                <a:cxnSpLocks/>
              </p:cNvCxnSpPr>
              <p:nvPr/>
            </p:nvCxnSpPr>
            <p:spPr>
              <a:xfrm flipH="1">
                <a:off x="5036805" y="2395360"/>
                <a:ext cx="1335103" cy="74156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>
                <a:cxnSpLocks/>
              </p:cNvCxnSpPr>
              <p:nvPr/>
            </p:nvCxnSpPr>
            <p:spPr>
              <a:xfrm>
                <a:off x="5036805" y="2382247"/>
                <a:ext cx="1363441" cy="75467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cxnSpLocks/>
              </p:cNvCxnSpPr>
              <p:nvPr/>
            </p:nvCxnSpPr>
            <p:spPr>
              <a:xfrm flipH="1">
                <a:off x="5704355" y="2014587"/>
                <a:ext cx="5672" cy="15526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4920418" y="4262938"/>
              <a:ext cx="432854" cy="359695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4942044" y="2496408"/>
              <a:ext cx="412751" cy="398568"/>
              <a:chOff x="7337425" y="2768601"/>
              <a:chExt cx="495300" cy="496888"/>
            </a:xfrm>
            <a:solidFill>
              <a:schemeClr val="bg1"/>
            </a:solidFill>
          </p:grpSpPr>
          <p:sp>
            <p:nvSpPr>
              <p:cNvPr id="30" name="Freeform 804"/>
              <p:cNvSpPr>
                <a:spLocks noEditPoints="1"/>
              </p:cNvSpPr>
              <p:nvPr/>
            </p:nvSpPr>
            <p:spPr bwMode="auto">
              <a:xfrm>
                <a:off x="7461250" y="2768601"/>
                <a:ext cx="247650" cy="496888"/>
              </a:xfrm>
              <a:custGeom>
                <a:avLst/>
                <a:gdLst>
                  <a:gd name="T0" fmla="*/ 64 w 128"/>
                  <a:gd name="T1" fmla="*/ 256 h 256"/>
                  <a:gd name="T2" fmla="*/ 0 w 128"/>
                  <a:gd name="T3" fmla="*/ 128 h 256"/>
                  <a:gd name="T4" fmla="*/ 64 w 128"/>
                  <a:gd name="T5" fmla="*/ 0 h 256"/>
                  <a:gd name="T6" fmla="*/ 128 w 128"/>
                  <a:gd name="T7" fmla="*/ 128 h 256"/>
                  <a:gd name="T8" fmla="*/ 64 w 128"/>
                  <a:gd name="T9" fmla="*/ 256 h 256"/>
                  <a:gd name="T10" fmla="*/ 64 w 128"/>
                  <a:gd name="T11" fmla="*/ 8 h 256"/>
                  <a:gd name="T12" fmla="*/ 8 w 128"/>
                  <a:gd name="T13" fmla="*/ 128 h 256"/>
                  <a:gd name="T14" fmla="*/ 64 w 128"/>
                  <a:gd name="T15" fmla="*/ 248 h 256"/>
                  <a:gd name="T16" fmla="*/ 120 w 128"/>
                  <a:gd name="T17" fmla="*/ 128 h 256"/>
                  <a:gd name="T18" fmla="*/ 64 w 128"/>
                  <a:gd name="T19" fmla="*/ 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256">
                    <a:moveTo>
                      <a:pt x="64" y="256"/>
                    </a:moveTo>
                    <a:cubicBezTo>
                      <a:pt x="28" y="256"/>
                      <a:pt x="0" y="200"/>
                      <a:pt x="0" y="128"/>
                    </a:cubicBezTo>
                    <a:cubicBezTo>
                      <a:pt x="0" y="57"/>
                      <a:pt x="28" y="0"/>
                      <a:pt x="64" y="0"/>
                    </a:cubicBezTo>
                    <a:cubicBezTo>
                      <a:pt x="100" y="0"/>
                      <a:pt x="128" y="57"/>
                      <a:pt x="128" y="128"/>
                    </a:cubicBezTo>
                    <a:cubicBezTo>
                      <a:pt x="128" y="200"/>
                      <a:pt x="100" y="256"/>
                      <a:pt x="64" y="256"/>
                    </a:cubicBezTo>
                    <a:close/>
                    <a:moveTo>
                      <a:pt x="64" y="8"/>
                    </a:moveTo>
                    <a:cubicBezTo>
                      <a:pt x="33" y="8"/>
                      <a:pt x="8" y="63"/>
                      <a:pt x="8" y="128"/>
                    </a:cubicBezTo>
                    <a:cubicBezTo>
                      <a:pt x="8" y="193"/>
                      <a:pt x="33" y="248"/>
                      <a:pt x="64" y="248"/>
                    </a:cubicBezTo>
                    <a:cubicBezTo>
                      <a:pt x="94" y="248"/>
                      <a:pt x="120" y="193"/>
                      <a:pt x="120" y="128"/>
                    </a:cubicBezTo>
                    <a:cubicBezTo>
                      <a:pt x="120" y="63"/>
                      <a:pt x="94" y="8"/>
                      <a:pt x="6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1" name="Freeform 805"/>
              <p:cNvSpPr>
                <a:spLocks noEditPoints="1"/>
              </p:cNvSpPr>
              <p:nvPr/>
            </p:nvSpPr>
            <p:spPr bwMode="auto">
              <a:xfrm>
                <a:off x="7337425" y="2894013"/>
                <a:ext cx="495300" cy="247650"/>
              </a:xfrm>
              <a:custGeom>
                <a:avLst/>
                <a:gdLst>
                  <a:gd name="T0" fmla="*/ 128 w 256"/>
                  <a:gd name="T1" fmla="*/ 128 h 128"/>
                  <a:gd name="T2" fmla="*/ 0 w 256"/>
                  <a:gd name="T3" fmla="*/ 64 h 128"/>
                  <a:gd name="T4" fmla="*/ 128 w 256"/>
                  <a:gd name="T5" fmla="*/ 0 h 128"/>
                  <a:gd name="T6" fmla="*/ 256 w 256"/>
                  <a:gd name="T7" fmla="*/ 64 h 128"/>
                  <a:gd name="T8" fmla="*/ 128 w 256"/>
                  <a:gd name="T9" fmla="*/ 128 h 128"/>
                  <a:gd name="T10" fmla="*/ 128 w 256"/>
                  <a:gd name="T11" fmla="*/ 8 h 128"/>
                  <a:gd name="T12" fmla="*/ 8 w 256"/>
                  <a:gd name="T13" fmla="*/ 64 h 128"/>
                  <a:gd name="T14" fmla="*/ 128 w 256"/>
                  <a:gd name="T15" fmla="*/ 120 h 128"/>
                  <a:gd name="T16" fmla="*/ 248 w 256"/>
                  <a:gd name="T17" fmla="*/ 64 h 128"/>
                  <a:gd name="T18" fmla="*/ 128 w 256"/>
                  <a:gd name="T19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128">
                    <a:moveTo>
                      <a:pt x="128" y="128"/>
                    </a:moveTo>
                    <a:cubicBezTo>
                      <a:pt x="56" y="128"/>
                      <a:pt x="0" y="100"/>
                      <a:pt x="0" y="64"/>
                    </a:cubicBezTo>
                    <a:cubicBezTo>
                      <a:pt x="0" y="28"/>
                      <a:pt x="56" y="0"/>
                      <a:pt x="128" y="0"/>
                    </a:cubicBezTo>
                    <a:cubicBezTo>
                      <a:pt x="200" y="0"/>
                      <a:pt x="256" y="28"/>
                      <a:pt x="256" y="64"/>
                    </a:cubicBezTo>
                    <a:cubicBezTo>
                      <a:pt x="256" y="100"/>
                      <a:pt x="200" y="128"/>
                      <a:pt x="128" y="128"/>
                    </a:cubicBezTo>
                    <a:close/>
                    <a:moveTo>
                      <a:pt x="128" y="8"/>
                    </a:moveTo>
                    <a:cubicBezTo>
                      <a:pt x="63" y="8"/>
                      <a:pt x="8" y="34"/>
                      <a:pt x="8" y="64"/>
                    </a:cubicBezTo>
                    <a:cubicBezTo>
                      <a:pt x="8" y="95"/>
                      <a:pt x="63" y="120"/>
                      <a:pt x="128" y="120"/>
                    </a:cubicBezTo>
                    <a:cubicBezTo>
                      <a:pt x="193" y="120"/>
                      <a:pt x="248" y="95"/>
                      <a:pt x="248" y="64"/>
                    </a:cubicBezTo>
                    <a:cubicBezTo>
                      <a:pt x="248" y="34"/>
                      <a:pt x="193" y="8"/>
                      <a:pt x="128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2" name="Freeform 806"/>
              <p:cNvSpPr>
                <a:spLocks noEditPoints="1"/>
              </p:cNvSpPr>
              <p:nvPr/>
            </p:nvSpPr>
            <p:spPr bwMode="auto">
              <a:xfrm>
                <a:off x="7381875" y="2820988"/>
                <a:ext cx="406400" cy="393700"/>
              </a:xfrm>
              <a:custGeom>
                <a:avLst/>
                <a:gdLst>
                  <a:gd name="T0" fmla="*/ 44 w 210"/>
                  <a:gd name="T1" fmla="*/ 203 h 203"/>
                  <a:gd name="T2" fmla="*/ 14 w 210"/>
                  <a:gd name="T3" fmla="*/ 192 h 203"/>
                  <a:gd name="T4" fmla="*/ 9 w 210"/>
                  <a:gd name="T5" fmla="*/ 132 h 203"/>
                  <a:gd name="T6" fmla="*/ 60 w 210"/>
                  <a:gd name="T7" fmla="*/ 56 h 203"/>
                  <a:gd name="T8" fmla="*/ 165 w 210"/>
                  <a:gd name="T9" fmla="*/ 0 h 203"/>
                  <a:gd name="T10" fmla="*/ 195 w 210"/>
                  <a:gd name="T11" fmla="*/ 11 h 203"/>
                  <a:gd name="T12" fmla="*/ 201 w 210"/>
                  <a:gd name="T13" fmla="*/ 71 h 203"/>
                  <a:gd name="T14" fmla="*/ 150 w 210"/>
                  <a:gd name="T15" fmla="*/ 147 h 203"/>
                  <a:gd name="T16" fmla="*/ 44 w 210"/>
                  <a:gd name="T17" fmla="*/ 203 h 203"/>
                  <a:gd name="T18" fmla="*/ 165 w 210"/>
                  <a:gd name="T19" fmla="*/ 8 h 203"/>
                  <a:gd name="T20" fmla="*/ 65 w 210"/>
                  <a:gd name="T21" fmla="*/ 62 h 203"/>
                  <a:gd name="T22" fmla="*/ 17 w 210"/>
                  <a:gd name="T23" fmla="*/ 135 h 203"/>
                  <a:gd name="T24" fmla="*/ 20 w 210"/>
                  <a:gd name="T25" fmla="*/ 186 h 203"/>
                  <a:gd name="T26" fmla="*/ 44 w 210"/>
                  <a:gd name="T27" fmla="*/ 195 h 203"/>
                  <a:gd name="T28" fmla="*/ 144 w 210"/>
                  <a:gd name="T29" fmla="*/ 141 h 203"/>
                  <a:gd name="T30" fmla="*/ 193 w 210"/>
                  <a:gd name="T31" fmla="*/ 68 h 203"/>
                  <a:gd name="T32" fmla="*/ 190 w 210"/>
                  <a:gd name="T33" fmla="*/ 16 h 203"/>
                  <a:gd name="T34" fmla="*/ 165 w 210"/>
                  <a:gd name="T35" fmla="*/ 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0" h="203">
                    <a:moveTo>
                      <a:pt x="44" y="203"/>
                    </a:moveTo>
                    <a:cubicBezTo>
                      <a:pt x="32" y="203"/>
                      <a:pt x="22" y="199"/>
                      <a:pt x="14" y="192"/>
                    </a:cubicBezTo>
                    <a:cubicBezTo>
                      <a:pt x="2" y="179"/>
                      <a:pt x="0" y="158"/>
                      <a:pt x="9" y="132"/>
                    </a:cubicBezTo>
                    <a:cubicBezTo>
                      <a:pt x="18" y="107"/>
                      <a:pt x="36" y="80"/>
                      <a:pt x="60" y="56"/>
                    </a:cubicBezTo>
                    <a:cubicBezTo>
                      <a:pt x="94" y="21"/>
                      <a:pt x="135" y="0"/>
                      <a:pt x="165" y="0"/>
                    </a:cubicBezTo>
                    <a:cubicBezTo>
                      <a:pt x="178" y="0"/>
                      <a:pt x="188" y="4"/>
                      <a:pt x="195" y="11"/>
                    </a:cubicBezTo>
                    <a:cubicBezTo>
                      <a:pt x="208" y="23"/>
                      <a:pt x="210" y="45"/>
                      <a:pt x="201" y="71"/>
                    </a:cubicBezTo>
                    <a:cubicBezTo>
                      <a:pt x="192" y="96"/>
                      <a:pt x="174" y="123"/>
                      <a:pt x="150" y="147"/>
                    </a:cubicBezTo>
                    <a:cubicBezTo>
                      <a:pt x="115" y="181"/>
                      <a:pt x="75" y="203"/>
                      <a:pt x="44" y="203"/>
                    </a:cubicBezTo>
                    <a:close/>
                    <a:moveTo>
                      <a:pt x="165" y="8"/>
                    </a:moveTo>
                    <a:cubicBezTo>
                      <a:pt x="137" y="8"/>
                      <a:pt x="98" y="29"/>
                      <a:pt x="65" y="62"/>
                    </a:cubicBezTo>
                    <a:cubicBezTo>
                      <a:pt x="42" y="85"/>
                      <a:pt x="25" y="111"/>
                      <a:pt x="17" y="135"/>
                    </a:cubicBezTo>
                    <a:cubicBezTo>
                      <a:pt x="9" y="158"/>
                      <a:pt x="10" y="176"/>
                      <a:pt x="20" y="186"/>
                    </a:cubicBezTo>
                    <a:cubicBezTo>
                      <a:pt x="26" y="192"/>
                      <a:pt x="34" y="195"/>
                      <a:pt x="44" y="195"/>
                    </a:cubicBezTo>
                    <a:cubicBezTo>
                      <a:pt x="72" y="195"/>
                      <a:pt x="112" y="174"/>
                      <a:pt x="144" y="141"/>
                    </a:cubicBezTo>
                    <a:cubicBezTo>
                      <a:pt x="167" y="118"/>
                      <a:pt x="185" y="92"/>
                      <a:pt x="193" y="68"/>
                    </a:cubicBezTo>
                    <a:cubicBezTo>
                      <a:pt x="201" y="45"/>
                      <a:pt x="200" y="27"/>
                      <a:pt x="190" y="16"/>
                    </a:cubicBezTo>
                    <a:cubicBezTo>
                      <a:pt x="184" y="11"/>
                      <a:pt x="176" y="8"/>
                      <a:pt x="16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3" name="Freeform 807"/>
              <p:cNvSpPr>
                <a:spLocks noEditPoints="1"/>
              </p:cNvSpPr>
              <p:nvPr/>
            </p:nvSpPr>
            <p:spPr bwMode="auto">
              <a:xfrm>
                <a:off x="7381875" y="2820988"/>
                <a:ext cx="406400" cy="393700"/>
              </a:xfrm>
              <a:custGeom>
                <a:avLst/>
                <a:gdLst>
                  <a:gd name="T0" fmla="*/ 165 w 210"/>
                  <a:gd name="T1" fmla="*/ 203 h 203"/>
                  <a:gd name="T2" fmla="*/ 60 w 210"/>
                  <a:gd name="T3" fmla="*/ 147 h 203"/>
                  <a:gd name="T4" fmla="*/ 9 w 210"/>
                  <a:gd name="T5" fmla="*/ 71 h 203"/>
                  <a:gd name="T6" fmla="*/ 14 w 210"/>
                  <a:gd name="T7" fmla="*/ 11 h 203"/>
                  <a:gd name="T8" fmla="*/ 44 w 210"/>
                  <a:gd name="T9" fmla="*/ 0 h 203"/>
                  <a:gd name="T10" fmla="*/ 150 w 210"/>
                  <a:gd name="T11" fmla="*/ 56 h 203"/>
                  <a:gd name="T12" fmla="*/ 201 w 210"/>
                  <a:gd name="T13" fmla="*/ 132 h 203"/>
                  <a:gd name="T14" fmla="*/ 195 w 210"/>
                  <a:gd name="T15" fmla="*/ 192 h 203"/>
                  <a:gd name="T16" fmla="*/ 165 w 210"/>
                  <a:gd name="T17" fmla="*/ 203 h 203"/>
                  <a:gd name="T18" fmla="*/ 44 w 210"/>
                  <a:gd name="T19" fmla="*/ 8 h 203"/>
                  <a:gd name="T20" fmla="*/ 20 w 210"/>
                  <a:gd name="T21" fmla="*/ 16 h 203"/>
                  <a:gd name="T22" fmla="*/ 17 w 210"/>
                  <a:gd name="T23" fmla="*/ 68 h 203"/>
                  <a:gd name="T24" fmla="*/ 65 w 210"/>
                  <a:gd name="T25" fmla="*/ 141 h 203"/>
                  <a:gd name="T26" fmla="*/ 165 w 210"/>
                  <a:gd name="T27" fmla="*/ 195 h 203"/>
                  <a:gd name="T28" fmla="*/ 190 w 210"/>
                  <a:gd name="T29" fmla="*/ 186 h 203"/>
                  <a:gd name="T30" fmla="*/ 193 w 210"/>
                  <a:gd name="T31" fmla="*/ 135 h 203"/>
                  <a:gd name="T32" fmla="*/ 144 w 210"/>
                  <a:gd name="T33" fmla="*/ 62 h 203"/>
                  <a:gd name="T34" fmla="*/ 44 w 210"/>
                  <a:gd name="T35" fmla="*/ 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0" h="203">
                    <a:moveTo>
                      <a:pt x="165" y="203"/>
                    </a:moveTo>
                    <a:cubicBezTo>
                      <a:pt x="135" y="203"/>
                      <a:pt x="94" y="181"/>
                      <a:pt x="60" y="147"/>
                    </a:cubicBezTo>
                    <a:cubicBezTo>
                      <a:pt x="36" y="123"/>
                      <a:pt x="18" y="96"/>
                      <a:pt x="9" y="71"/>
                    </a:cubicBezTo>
                    <a:cubicBezTo>
                      <a:pt x="0" y="45"/>
                      <a:pt x="2" y="23"/>
                      <a:pt x="14" y="11"/>
                    </a:cubicBezTo>
                    <a:cubicBezTo>
                      <a:pt x="21" y="4"/>
                      <a:pt x="32" y="0"/>
                      <a:pt x="44" y="0"/>
                    </a:cubicBezTo>
                    <a:cubicBezTo>
                      <a:pt x="75" y="0"/>
                      <a:pt x="115" y="21"/>
                      <a:pt x="150" y="56"/>
                    </a:cubicBezTo>
                    <a:cubicBezTo>
                      <a:pt x="174" y="80"/>
                      <a:pt x="192" y="107"/>
                      <a:pt x="201" y="132"/>
                    </a:cubicBezTo>
                    <a:cubicBezTo>
                      <a:pt x="210" y="158"/>
                      <a:pt x="208" y="179"/>
                      <a:pt x="195" y="192"/>
                    </a:cubicBezTo>
                    <a:cubicBezTo>
                      <a:pt x="188" y="199"/>
                      <a:pt x="178" y="203"/>
                      <a:pt x="165" y="203"/>
                    </a:cubicBezTo>
                    <a:close/>
                    <a:moveTo>
                      <a:pt x="44" y="8"/>
                    </a:moveTo>
                    <a:cubicBezTo>
                      <a:pt x="34" y="8"/>
                      <a:pt x="26" y="11"/>
                      <a:pt x="20" y="16"/>
                    </a:cubicBezTo>
                    <a:cubicBezTo>
                      <a:pt x="10" y="27"/>
                      <a:pt x="9" y="45"/>
                      <a:pt x="17" y="68"/>
                    </a:cubicBezTo>
                    <a:cubicBezTo>
                      <a:pt x="25" y="92"/>
                      <a:pt x="42" y="118"/>
                      <a:pt x="65" y="141"/>
                    </a:cubicBezTo>
                    <a:cubicBezTo>
                      <a:pt x="98" y="174"/>
                      <a:pt x="137" y="195"/>
                      <a:pt x="165" y="195"/>
                    </a:cubicBezTo>
                    <a:cubicBezTo>
                      <a:pt x="176" y="195"/>
                      <a:pt x="184" y="192"/>
                      <a:pt x="190" y="186"/>
                    </a:cubicBezTo>
                    <a:cubicBezTo>
                      <a:pt x="200" y="176"/>
                      <a:pt x="201" y="158"/>
                      <a:pt x="193" y="135"/>
                    </a:cubicBezTo>
                    <a:cubicBezTo>
                      <a:pt x="185" y="111"/>
                      <a:pt x="167" y="85"/>
                      <a:pt x="144" y="62"/>
                    </a:cubicBezTo>
                    <a:cubicBezTo>
                      <a:pt x="112" y="29"/>
                      <a:pt x="72" y="8"/>
                      <a:pt x="4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4" name="Freeform 809"/>
              <p:cNvSpPr>
                <a:spLocks noEditPoints="1"/>
              </p:cNvSpPr>
              <p:nvPr/>
            </p:nvSpPr>
            <p:spPr bwMode="auto">
              <a:xfrm>
                <a:off x="7523163" y="2940050"/>
                <a:ext cx="123825" cy="61913"/>
              </a:xfrm>
              <a:custGeom>
                <a:avLst/>
                <a:gdLst>
                  <a:gd name="T0" fmla="*/ 32 w 64"/>
                  <a:gd name="T1" fmla="*/ 32 h 32"/>
                  <a:gd name="T2" fmla="*/ 0 w 64"/>
                  <a:gd name="T3" fmla="*/ 16 h 32"/>
                  <a:gd name="T4" fmla="*/ 32 w 64"/>
                  <a:gd name="T5" fmla="*/ 0 h 32"/>
                  <a:gd name="T6" fmla="*/ 64 w 64"/>
                  <a:gd name="T7" fmla="*/ 16 h 32"/>
                  <a:gd name="T8" fmla="*/ 32 w 64"/>
                  <a:gd name="T9" fmla="*/ 32 h 32"/>
                  <a:gd name="T10" fmla="*/ 32 w 64"/>
                  <a:gd name="T11" fmla="*/ 8 h 32"/>
                  <a:gd name="T12" fmla="*/ 8 w 64"/>
                  <a:gd name="T13" fmla="*/ 16 h 32"/>
                  <a:gd name="T14" fmla="*/ 32 w 64"/>
                  <a:gd name="T15" fmla="*/ 24 h 32"/>
                  <a:gd name="T16" fmla="*/ 56 w 64"/>
                  <a:gd name="T17" fmla="*/ 16 h 32"/>
                  <a:gd name="T18" fmla="*/ 32 w 64"/>
                  <a:gd name="T1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32">
                    <a:moveTo>
                      <a:pt x="32" y="32"/>
                    </a:moveTo>
                    <a:cubicBezTo>
                      <a:pt x="16" y="32"/>
                      <a:pt x="0" y="27"/>
                      <a:pt x="0" y="16"/>
                    </a:cubicBezTo>
                    <a:cubicBezTo>
                      <a:pt x="0" y="6"/>
                      <a:pt x="16" y="0"/>
                      <a:pt x="32" y="0"/>
                    </a:cubicBezTo>
                    <a:cubicBezTo>
                      <a:pt x="48" y="0"/>
                      <a:pt x="64" y="6"/>
                      <a:pt x="64" y="16"/>
                    </a:cubicBezTo>
                    <a:cubicBezTo>
                      <a:pt x="64" y="27"/>
                      <a:pt x="48" y="32"/>
                      <a:pt x="32" y="32"/>
                    </a:cubicBezTo>
                    <a:close/>
                    <a:moveTo>
                      <a:pt x="32" y="8"/>
                    </a:moveTo>
                    <a:cubicBezTo>
                      <a:pt x="17" y="8"/>
                      <a:pt x="8" y="14"/>
                      <a:pt x="8" y="16"/>
                    </a:cubicBezTo>
                    <a:cubicBezTo>
                      <a:pt x="8" y="19"/>
                      <a:pt x="17" y="24"/>
                      <a:pt x="32" y="24"/>
                    </a:cubicBezTo>
                    <a:cubicBezTo>
                      <a:pt x="47" y="24"/>
                      <a:pt x="56" y="19"/>
                      <a:pt x="56" y="16"/>
                    </a:cubicBezTo>
                    <a:cubicBezTo>
                      <a:pt x="56" y="14"/>
                      <a:pt x="47" y="8"/>
                      <a:pt x="32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5" name="Freeform 810"/>
              <p:cNvSpPr/>
              <p:nvPr/>
            </p:nvSpPr>
            <p:spPr bwMode="auto">
              <a:xfrm>
                <a:off x="7523163" y="3001963"/>
                <a:ext cx="123825" cy="30163"/>
              </a:xfrm>
              <a:custGeom>
                <a:avLst/>
                <a:gdLst>
                  <a:gd name="T0" fmla="*/ 32 w 64"/>
                  <a:gd name="T1" fmla="*/ 16 h 16"/>
                  <a:gd name="T2" fmla="*/ 0 w 64"/>
                  <a:gd name="T3" fmla="*/ 0 h 16"/>
                  <a:gd name="T4" fmla="*/ 8 w 64"/>
                  <a:gd name="T5" fmla="*/ 0 h 16"/>
                  <a:gd name="T6" fmla="*/ 32 w 64"/>
                  <a:gd name="T7" fmla="*/ 8 h 16"/>
                  <a:gd name="T8" fmla="*/ 56 w 64"/>
                  <a:gd name="T9" fmla="*/ 0 h 16"/>
                  <a:gd name="T10" fmla="*/ 64 w 64"/>
                  <a:gd name="T11" fmla="*/ 0 h 16"/>
                  <a:gd name="T12" fmla="*/ 32 w 6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6">
                    <a:moveTo>
                      <a:pt x="32" y="16"/>
                    </a:moveTo>
                    <a:cubicBezTo>
                      <a:pt x="16" y="16"/>
                      <a:pt x="0" y="11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"/>
                      <a:pt x="17" y="8"/>
                      <a:pt x="32" y="8"/>
                    </a:cubicBezTo>
                    <a:cubicBezTo>
                      <a:pt x="47" y="8"/>
                      <a:pt x="56" y="3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1"/>
                      <a:pt x="48" y="16"/>
                      <a:pt x="3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6" name="Freeform 811"/>
              <p:cNvSpPr/>
              <p:nvPr/>
            </p:nvSpPr>
            <p:spPr bwMode="auto">
              <a:xfrm>
                <a:off x="7523163" y="3032125"/>
                <a:ext cx="123825" cy="31750"/>
              </a:xfrm>
              <a:custGeom>
                <a:avLst/>
                <a:gdLst>
                  <a:gd name="T0" fmla="*/ 32 w 64"/>
                  <a:gd name="T1" fmla="*/ 16 h 16"/>
                  <a:gd name="T2" fmla="*/ 0 w 64"/>
                  <a:gd name="T3" fmla="*/ 0 h 16"/>
                  <a:gd name="T4" fmla="*/ 8 w 64"/>
                  <a:gd name="T5" fmla="*/ 0 h 16"/>
                  <a:gd name="T6" fmla="*/ 32 w 64"/>
                  <a:gd name="T7" fmla="*/ 8 h 16"/>
                  <a:gd name="T8" fmla="*/ 56 w 64"/>
                  <a:gd name="T9" fmla="*/ 0 h 16"/>
                  <a:gd name="T10" fmla="*/ 64 w 64"/>
                  <a:gd name="T11" fmla="*/ 0 h 16"/>
                  <a:gd name="T12" fmla="*/ 32 w 64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6">
                    <a:moveTo>
                      <a:pt x="32" y="16"/>
                    </a:moveTo>
                    <a:cubicBezTo>
                      <a:pt x="16" y="16"/>
                      <a:pt x="0" y="11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3"/>
                      <a:pt x="17" y="8"/>
                      <a:pt x="32" y="8"/>
                    </a:cubicBezTo>
                    <a:cubicBezTo>
                      <a:pt x="47" y="8"/>
                      <a:pt x="56" y="3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11"/>
                      <a:pt x="48" y="16"/>
                      <a:pt x="3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7" name="Freeform 812"/>
              <p:cNvSpPr/>
              <p:nvPr/>
            </p:nvSpPr>
            <p:spPr bwMode="auto">
              <a:xfrm>
                <a:off x="7523163" y="2970213"/>
                <a:ext cx="123825" cy="123825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48 h 64"/>
                  <a:gd name="T4" fmla="*/ 0 w 64"/>
                  <a:gd name="T5" fmla="*/ 0 h 64"/>
                  <a:gd name="T6" fmla="*/ 8 w 64"/>
                  <a:gd name="T7" fmla="*/ 0 h 64"/>
                  <a:gd name="T8" fmla="*/ 8 w 64"/>
                  <a:gd name="T9" fmla="*/ 48 h 64"/>
                  <a:gd name="T10" fmla="*/ 32 w 64"/>
                  <a:gd name="T11" fmla="*/ 56 h 64"/>
                  <a:gd name="T12" fmla="*/ 56 w 64"/>
                  <a:gd name="T13" fmla="*/ 48 h 64"/>
                  <a:gd name="T14" fmla="*/ 56 w 64"/>
                  <a:gd name="T15" fmla="*/ 0 h 64"/>
                  <a:gd name="T16" fmla="*/ 64 w 64"/>
                  <a:gd name="T17" fmla="*/ 0 h 64"/>
                  <a:gd name="T18" fmla="*/ 64 w 64"/>
                  <a:gd name="T19" fmla="*/ 48 h 64"/>
                  <a:gd name="T20" fmla="*/ 32 w 64"/>
                  <a:gd name="T2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6" y="64"/>
                      <a:pt x="0" y="59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1"/>
                      <a:pt x="17" y="56"/>
                      <a:pt x="32" y="56"/>
                    </a:cubicBezTo>
                    <a:cubicBezTo>
                      <a:pt x="47" y="56"/>
                      <a:pt x="56" y="51"/>
                      <a:pt x="56" y="4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59"/>
                      <a:pt x="48" y="64"/>
                      <a:pt x="32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8" name="Rectangle 813"/>
              <p:cNvSpPr>
                <a:spLocks noChangeArrowheads="1"/>
              </p:cNvSpPr>
              <p:nvPr/>
            </p:nvSpPr>
            <p:spPr bwMode="auto">
              <a:xfrm>
                <a:off x="7716838" y="2870200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39" name="Rectangle 814"/>
              <p:cNvSpPr>
                <a:spLocks noChangeArrowheads="1"/>
              </p:cNvSpPr>
              <p:nvPr/>
            </p:nvSpPr>
            <p:spPr bwMode="auto">
              <a:xfrm>
                <a:off x="7716838" y="3149600"/>
                <a:ext cx="1428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0" name="Rectangle 815"/>
              <p:cNvSpPr>
                <a:spLocks noChangeArrowheads="1"/>
              </p:cNvSpPr>
              <p:nvPr/>
            </p:nvSpPr>
            <p:spPr bwMode="auto">
              <a:xfrm>
                <a:off x="7437438" y="3149600"/>
                <a:ext cx="158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1" name="Rectangle 816"/>
              <p:cNvSpPr>
                <a:spLocks noChangeArrowheads="1"/>
              </p:cNvSpPr>
              <p:nvPr/>
            </p:nvSpPr>
            <p:spPr bwMode="auto">
              <a:xfrm>
                <a:off x="7437438" y="2870200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448341" y="3353038"/>
              <a:ext cx="284604" cy="444661"/>
              <a:chOff x="4398963" y="2770188"/>
              <a:chExt cx="403225" cy="496888"/>
            </a:xfrm>
            <a:solidFill>
              <a:schemeClr val="bg1"/>
            </a:solidFill>
          </p:grpSpPr>
          <p:sp>
            <p:nvSpPr>
              <p:cNvPr id="43" name="Rectangle 298"/>
              <p:cNvSpPr>
                <a:spLocks noChangeArrowheads="1"/>
              </p:cNvSpPr>
              <p:nvPr/>
            </p:nvSpPr>
            <p:spPr bwMode="auto">
              <a:xfrm>
                <a:off x="4732338" y="2995613"/>
                <a:ext cx="14288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4" name="Rectangle 299"/>
              <p:cNvSpPr>
                <a:spLocks noChangeArrowheads="1"/>
              </p:cNvSpPr>
              <p:nvPr/>
            </p:nvSpPr>
            <p:spPr bwMode="auto">
              <a:xfrm>
                <a:off x="4692651" y="2987676"/>
                <a:ext cx="15875" cy="2381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5" name="Rectangle 300"/>
              <p:cNvSpPr>
                <a:spLocks noChangeArrowheads="1"/>
              </p:cNvSpPr>
              <p:nvPr/>
            </p:nvSpPr>
            <p:spPr bwMode="auto">
              <a:xfrm>
                <a:off x="4654551" y="2971801"/>
                <a:ext cx="15875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6" name="Freeform 301"/>
              <p:cNvSpPr/>
              <p:nvPr/>
            </p:nvSpPr>
            <p:spPr bwMode="auto">
              <a:xfrm>
                <a:off x="4606926" y="3173413"/>
                <a:ext cx="179388" cy="93663"/>
              </a:xfrm>
              <a:custGeom>
                <a:avLst/>
                <a:gdLst>
                  <a:gd name="T0" fmla="*/ 92 w 92"/>
                  <a:gd name="T1" fmla="*/ 48 h 48"/>
                  <a:gd name="T2" fmla="*/ 84 w 92"/>
                  <a:gd name="T3" fmla="*/ 48 h 48"/>
                  <a:gd name="T4" fmla="*/ 84 w 92"/>
                  <a:gd name="T5" fmla="*/ 8 h 48"/>
                  <a:gd name="T6" fmla="*/ 8 w 92"/>
                  <a:gd name="T7" fmla="*/ 8 h 48"/>
                  <a:gd name="T8" fmla="*/ 8 w 92"/>
                  <a:gd name="T9" fmla="*/ 48 h 48"/>
                  <a:gd name="T10" fmla="*/ 0 w 92"/>
                  <a:gd name="T11" fmla="*/ 48 h 48"/>
                  <a:gd name="T12" fmla="*/ 0 w 92"/>
                  <a:gd name="T13" fmla="*/ 8 h 48"/>
                  <a:gd name="T14" fmla="*/ 8 w 92"/>
                  <a:gd name="T15" fmla="*/ 0 h 48"/>
                  <a:gd name="T16" fmla="*/ 84 w 92"/>
                  <a:gd name="T17" fmla="*/ 0 h 48"/>
                  <a:gd name="T18" fmla="*/ 92 w 92"/>
                  <a:gd name="T19" fmla="*/ 8 h 48"/>
                  <a:gd name="T20" fmla="*/ 92 w 92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48">
                    <a:moveTo>
                      <a:pt x="92" y="48"/>
                    </a:move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8" y="0"/>
                      <a:pt x="92" y="4"/>
                      <a:pt x="92" y="8"/>
                    </a:cubicBezTo>
                    <a:lnTo>
                      <a:pt x="92" y="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7" name="Freeform 302"/>
              <p:cNvSpPr/>
              <p:nvPr/>
            </p:nvSpPr>
            <p:spPr bwMode="auto">
              <a:xfrm>
                <a:off x="4754563" y="2971801"/>
                <a:ext cx="31750" cy="209550"/>
              </a:xfrm>
              <a:custGeom>
                <a:avLst/>
                <a:gdLst>
                  <a:gd name="T0" fmla="*/ 8 w 16"/>
                  <a:gd name="T1" fmla="*/ 108 h 108"/>
                  <a:gd name="T2" fmla="*/ 0 w 16"/>
                  <a:gd name="T3" fmla="*/ 108 h 108"/>
                  <a:gd name="T4" fmla="*/ 0 w 16"/>
                  <a:gd name="T5" fmla="*/ 96 h 108"/>
                  <a:gd name="T6" fmla="*/ 2 w 16"/>
                  <a:gd name="T7" fmla="*/ 84 h 108"/>
                  <a:gd name="T8" fmla="*/ 8 w 16"/>
                  <a:gd name="T9" fmla="*/ 44 h 108"/>
                  <a:gd name="T10" fmla="*/ 8 w 16"/>
                  <a:gd name="T11" fmla="*/ 16 h 108"/>
                  <a:gd name="T12" fmla="*/ 0 w 16"/>
                  <a:gd name="T13" fmla="*/ 8 h 108"/>
                  <a:gd name="T14" fmla="*/ 0 w 16"/>
                  <a:gd name="T15" fmla="*/ 0 h 108"/>
                  <a:gd name="T16" fmla="*/ 16 w 16"/>
                  <a:gd name="T17" fmla="*/ 16 h 108"/>
                  <a:gd name="T18" fmla="*/ 16 w 16"/>
                  <a:gd name="T19" fmla="*/ 44 h 108"/>
                  <a:gd name="T20" fmla="*/ 10 w 16"/>
                  <a:gd name="T21" fmla="*/ 86 h 108"/>
                  <a:gd name="T22" fmla="*/ 8 w 16"/>
                  <a:gd name="T23" fmla="*/ 96 h 108"/>
                  <a:gd name="T24" fmla="*/ 8 w 16"/>
                  <a:gd name="T2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08">
                    <a:moveTo>
                      <a:pt x="8" y="108"/>
                    </a:moveTo>
                    <a:cubicBezTo>
                      <a:pt x="0" y="108"/>
                      <a:pt x="0" y="108"/>
                      <a:pt x="0" y="10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3"/>
                      <a:pt x="1" y="89"/>
                      <a:pt x="2" y="84"/>
                    </a:cubicBezTo>
                    <a:cubicBezTo>
                      <a:pt x="5" y="75"/>
                      <a:pt x="8" y="62"/>
                      <a:pt x="8" y="4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8"/>
                      <a:pt x="16" y="16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63"/>
                      <a:pt x="12" y="77"/>
                      <a:pt x="10" y="86"/>
                    </a:cubicBezTo>
                    <a:cubicBezTo>
                      <a:pt x="9" y="90"/>
                      <a:pt x="8" y="94"/>
                      <a:pt x="8" y="96"/>
                    </a:cubicBezTo>
                    <a:lnTo>
                      <a:pt x="8" y="10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8" name="Freeform 303"/>
              <p:cNvSpPr/>
              <p:nvPr/>
            </p:nvSpPr>
            <p:spPr bwMode="auto">
              <a:xfrm>
                <a:off x="4716463" y="2955926"/>
                <a:ext cx="30163" cy="47625"/>
              </a:xfrm>
              <a:custGeom>
                <a:avLst/>
                <a:gdLst>
                  <a:gd name="T0" fmla="*/ 16 w 16"/>
                  <a:gd name="T1" fmla="*/ 24 h 24"/>
                  <a:gd name="T2" fmla="*/ 8 w 16"/>
                  <a:gd name="T3" fmla="*/ 24 h 24"/>
                  <a:gd name="T4" fmla="*/ 8 w 16"/>
                  <a:gd name="T5" fmla="*/ 16 h 24"/>
                  <a:gd name="T6" fmla="*/ 0 w 16"/>
                  <a:gd name="T7" fmla="*/ 8 h 24"/>
                  <a:gd name="T8" fmla="*/ 0 w 16"/>
                  <a:gd name="T9" fmla="*/ 0 h 24"/>
                  <a:gd name="T10" fmla="*/ 16 w 16"/>
                  <a:gd name="T11" fmla="*/ 16 h 24"/>
                  <a:gd name="T12" fmla="*/ 16 w 1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16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8"/>
                      <a:pt x="16" y="16"/>
                    </a:cubicBezTo>
                    <a:lnTo>
                      <a:pt x="1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49" name="Freeform 304"/>
              <p:cNvSpPr/>
              <p:nvPr/>
            </p:nvSpPr>
            <p:spPr bwMode="auto">
              <a:xfrm>
                <a:off x="4676776" y="2941638"/>
                <a:ext cx="31750" cy="46038"/>
              </a:xfrm>
              <a:custGeom>
                <a:avLst/>
                <a:gdLst>
                  <a:gd name="T0" fmla="*/ 16 w 16"/>
                  <a:gd name="T1" fmla="*/ 24 h 24"/>
                  <a:gd name="T2" fmla="*/ 8 w 16"/>
                  <a:gd name="T3" fmla="*/ 24 h 24"/>
                  <a:gd name="T4" fmla="*/ 8 w 16"/>
                  <a:gd name="T5" fmla="*/ 16 h 24"/>
                  <a:gd name="T6" fmla="*/ 0 w 16"/>
                  <a:gd name="T7" fmla="*/ 8 h 24"/>
                  <a:gd name="T8" fmla="*/ 0 w 16"/>
                  <a:gd name="T9" fmla="*/ 0 h 24"/>
                  <a:gd name="T10" fmla="*/ 16 w 16"/>
                  <a:gd name="T11" fmla="*/ 16 h 24"/>
                  <a:gd name="T12" fmla="*/ 16 w 1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16" y="24"/>
                    </a:moveTo>
                    <a:cubicBezTo>
                      <a:pt x="8" y="24"/>
                      <a:pt x="8" y="24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4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6" y="8"/>
                      <a:pt x="16" y="16"/>
                    </a:cubicBezTo>
                    <a:lnTo>
                      <a:pt x="16" y="2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0" name="Freeform 305"/>
              <p:cNvSpPr/>
              <p:nvPr/>
            </p:nvSpPr>
            <p:spPr bwMode="auto">
              <a:xfrm>
                <a:off x="4606926" y="2847976"/>
                <a:ext cx="63500" cy="201613"/>
              </a:xfrm>
              <a:custGeom>
                <a:avLst/>
                <a:gdLst>
                  <a:gd name="T0" fmla="*/ 4 w 32"/>
                  <a:gd name="T1" fmla="*/ 104 h 104"/>
                  <a:gd name="T2" fmla="*/ 0 w 32"/>
                  <a:gd name="T3" fmla="*/ 100 h 104"/>
                  <a:gd name="T4" fmla="*/ 0 w 32"/>
                  <a:gd name="T5" fmla="*/ 16 h 104"/>
                  <a:gd name="T6" fmla="*/ 16 w 32"/>
                  <a:gd name="T7" fmla="*/ 0 h 104"/>
                  <a:gd name="T8" fmla="*/ 32 w 32"/>
                  <a:gd name="T9" fmla="*/ 16 h 104"/>
                  <a:gd name="T10" fmla="*/ 32 w 32"/>
                  <a:gd name="T11" fmla="*/ 64 h 104"/>
                  <a:gd name="T12" fmla="*/ 28 w 32"/>
                  <a:gd name="T13" fmla="*/ 68 h 104"/>
                  <a:gd name="T14" fmla="*/ 24 w 32"/>
                  <a:gd name="T15" fmla="*/ 64 h 104"/>
                  <a:gd name="T16" fmla="*/ 24 w 32"/>
                  <a:gd name="T17" fmla="*/ 16 h 104"/>
                  <a:gd name="T18" fmla="*/ 16 w 32"/>
                  <a:gd name="T19" fmla="*/ 8 h 104"/>
                  <a:gd name="T20" fmla="*/ 8 w 32"/>
                  <a:gd name="T21" fmla="*/ 16 h 104"/>
                  <a:gd name="T22" fmla="*/ 8 w 32"/>
                  <a:gd name="T23" fmla="*/ 100 h 104"/>
                  <a:gd name="T24" fmla="*/ 4 w 32"/>
                  <a:gd name="T2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04">
                    <a:moveTo>
                      <a:pt x="4" y="104"/>
                    </a:moveTo>
                    <a:cubicBezTo>
                      <a:pt x="2" y="104"/>
                      <a:pt x="0" y="103"/>
                      <a:pt x="0" y="10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2" y="8"/>
                      <a:pt x="32" y="16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67"/>
                      <a:pt x="30" y="68"/>
                      <a:pt x="28" y="68"/>
                    </a:cubicBezTo>
                    <a:cubicBezTo>
                      <a:pt x="26" y="68"/>
                      <a:pt x="24" y="67"/>
                      <a:pt x="24" y="64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2"/>
                      <a:pt x="20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100"/>
                      <a:pt x="8" y="100"/>
                      <a:pt x="8" y="100"/>
                    </a:cubicBezTo>
                    <a:cubicBezTo>
                      <a:pt x="8" y="103"/>
                      <a:pt x="6" y="104"/>
                      <a:pt x="4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1" name="Freeform 306"/>
              <p:cNvSpPr/>
              <p:nvPr/>
            </p:nvSpPr>
            <p:spPr bwMode="auto">
              <a:xfrm>
                <a:off x="4541838" y="2963863"/>
                <a:ext cx="96838" cy="217488"/>
              </a:xfrm>
              <a:custGeom>
                <a:avLst/>
                <a:gdLst>
                  <a:gd name="T0" fmla="*/ 50 w 50"/>
                  <a:gd name="T1" fmla="*/ 112 h 112"/>
                  <a:gd name="T2" fmla="*/ 42 w 50"/>
                  <a:gd name="T3" fmla="*/ 112 h 112"/>
                  <a:gd name="T4" fmla="*/ 42 w 50"/>
                  <a:gd name="T5" fmla="*/ 102 h 112"/>
                  <a:gd name="T6" fmla="*/ 19 w 50"/>
                  <a:gd name="T7" fmla="*/ 71 h 112"/>
                  <a:gd name="T8" fmla="*/ 18 w 50"/>
                  <a:gd name="T9" fmla="*/ 69 h 112"/>
                  <a:gd name="T10" fmla="*/ 3 w 50"/>
                  <a:gd name="T11" fmla="*/ 19 h 112"/>
                  <a:gd name="T12" fmla="*/ 1 w 50"/>
                  <a:gd name="T13" fmla="*/ 8 h 112"/>
                  <a:gd name="T14" fmla="*/ 14 w 50"/>
                  <a:gd name="T15" fmla="*/ 0 h 112"/>
                  <a:gd name="T16" fmla="*/ 30 w 50"/>
                  <a:gd name="T17" fmla="*/ 15 h 112"/>
                  <a:gd name="T18" fmla="*/ 42 w 50"/>
                  <a:gd name="T19" fmla="*/ 39 h 112"/>
                  <a:gd name="T20" fmla="*/ 34 w 50"/>
                  <a:gd name="T21" fmla="*/ 42 h 112"/>
                  <a:gd name="T22" fmla="*/ 22 w 50"/>
                  <a:gd name="T23" fmla="*/ 18 h 112"/>
                  <a:gd name="T24" fmla="*/ 22 w 50"/>
                  <a:gd name="T25" fmla="*/ 18 h 112"/>
                  <a:gd name="T26" fmla="*/ 14 w 50"/>
                  <a:gd name="T27" fmla="*/ 8 h 112"/>
                  <a:gd name="T28" fmla="*/ 9 w 50"/>
                  <a:gd name="T29" fmla="*/ 11 h 112"/>
                  <a:gd name="T30" fmla="*/ 9 w 50"/>
                  <a:gd name="T31" fmla="*/ 14 h 112"/>
                  <a:gd name="T32" fmla="*/ 26 w 50"/>
                  <a:gd name="T33" fmla="*/ 67 h 112"/>
                  <a:gd name="T34" fmla="*/ 49 w 50"/>
                  <a:gd name="T35" fmla="*/ 98 h 112"/>
                  <a:gd name="T36" fmla="*/ 50 w 50"/>
                  <a:gd name="T37" fmla="*/ 100 h 112"/>
                  <a:gd name="T38" fmla="*/ 50 w 50"/>
                  <a:gd name="T39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112">
                    <a:moveTo>
                      <a:pt x="50" y="112"/>
                    </a:moveTo>
                    <a:cubicBezTo>
                      <a:pt x="42" y="112"/>
                      <a:pt x="42" y="112"/>
                      <a:pt x="42" y="11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0"/>
                      <a:pt x="18" y="70"/>
                      <a:pt x="18" y="69"/>
                    </a:cubicBezTo>
                    <a:cubicBezTo>
                      <a:pt x="12" y="47"/>
                      <a:pt x="5" y="22"/>
                      <a:pt x="3" y="19"/>
                    </a:cubicBezTo>
                    <a:cubicBezTo>
                      <a:pt x="0" y="16"/>
                      <a:pt x="0" y="12"/>
                      <a:pt x="1" y="8"/>
                    </a:cubicBezTo>
                    <a:cubicBezTo>
                      <a:pt x="3" y="4"/>
                      <a:pt x="8" y="0"/>
                      <a:pt x="14" y="0"/>
                    </a:cubicBezTo>
                    <a:cubicBezTo>
                      <a:pt x="24" y="0"/>
                      <a:pt x="29" y="12"/>
                      <a:pt x="30" y="15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5"/>
                      <a:pt x="18" y="8"/>
                      <a:pt x="14" y="8"/>
                    </a:cubicBezTo>
                    <a:cubicBezTo>
                      <a:pt x="11" y="8"/>
                      <a:pt x="9" y="10"/>
                      <a:pt x="9" y="11"/>
                    </a:cubicBezTo>
                    <a:cubicBezTo>
                      <a:pt x="8" y="12"/>
                      <a:pt x="8" y="13"/>
                      <a:pt x="9" y="14"/>
                    </a:cubicBezTo>
                    <a:cubicBezTo>
                      <a:pt x="11" y="16"/>
                      <a:pt x="17" y="34"/>
                      <a:pt x="26" y="67"/>
                    </a:cubicBezTo>
                    <a:cubicBezTo>
                      <a:pt x="49" y="98"/>
                      <a:pt x="49" y="98"/>
                      <a:pt x="49" y="98"/>
                    </a:cubicBezTo>
                    <a:cubicBezTo>
                      <a:pt x="50" y="99"/>
                      <a:pt x="50" y="99"/>
                      <a:pt x="50" y="100"/>
                    </a:cubicBezTo>
                    <a:lnTo>
                      <a:pt x="50" y="1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2" name="Freeform 307"/>
              <p:cNvSpPr/>
              <p:nvPr/>
            </p:nvSpPr>
            <p:spPr bwMode="auto">
              <a:xfrm>
                <a:off x="4398963" y="2770188"/>
                <a:ext cx="403225" cy="255588"/>
              </a:xfrm>
              <a:custGeom>
                <a:avLst/>
                <a:gdLst>
                  <a:gd name="T0" fmla="*/ 68 w 208"/>
                  <a:gd name="T1" fmla="*/ 132 h 132"/>
                  <a:gd name="T2" fmla="*/ 16 w 208"/>
                  <a:gd name="T3" fmla="*/ 132 h 132"/>
                  <a:gd name="T4" fmla="*/ 0 w 208"/>
                  <a:gd name="T5" fmla="*/ 116 h 132"/>
                  <a:gd name="T6" fmla="*/ 0 w 208"/>
                  <a:gd name="T7" fmla="*/ 16 h 132"/>
                  <a:gd name="T8" fmla="*/ 16 w 208"/>
                  <a:gd name="T9" fmla="*/ 0 h 132"/>
                  <a:gd name="T10" fmla="*/ 192 w 208"/>
                  <a:gd name="T11" fmla="*/ 0 h 132"/>
                  <a:gd name="T12" fmla="*/ 208 w 208"/>
                  <a:gd name="T13" fmla="*/ 16 h 132"/>
                  <a:gd name="T14" fmla="*/ 208 w 208"/>
                  <a:gd name="T15" fmla="*/ 104 h 132"/>
                  <a:gd name="T16" fmla="*/ 200 w 208"/>
                  <a:gd name="T17" fmla="*/ 104 h 132"/>
                  <a:gd name="T18" fmla="*/ 200 w 208"/>
                  <a:gd name="T19" fmla="*/ 16 h 132"/>
                  <a:gd name="T20" fmla="*/ 192 w 208"/>
                  <a:gd name="T21" fmla="*/ 8 h 132"/>
                  <a:gd name="T22" fmla="*/ 16 w 208"/>
                  <a:gd name="T23" fmla="*/ 8 h 132"/>
                  <a:gd name="T24" fmla="*/ 8 w 208"/>
                  <a:gd name="T25" fmla="*/ 16 h 132"/>
                  <a:gd name="T26" fmla="*/ 8 w 208"/>
                  <a:gd name="T27" fmla="*/ 116 h 132"/>
                  <a:gd name="T28" fmla="*/ 16 w 208"/>
                  <a:gd name="T29" fmla="*/ 124 h 132"/>
                  <a:gd name="T30" fmla="*/ 68 w 208"/>
                  <a:gd name="T31" fmla="*/ 124 h 132"/>
                  <a:gd name="T32" fmla="*/ 68 w 208"/>
                  <a:gd name="T33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8" h="132">
                    <a:moveTo>
                      <a:pt x="68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7" y="132"/>
                      <a:pt x="0" y="125"/>
                      <a:pt x="0" y="1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201" y="0"/>
                      <a:pt x="208" y="8"/>
                      <a:pt x="208" y="16"/>
                    </a:cubicBezTo>
                    <a:cubicBezTo>
                      <a:pt x="208" y="104"/>
                      <a:pt x="208" y="104"/>
                      <a:pt x="208" y="104"/>
                    </a:cubicBezTo>
                    <a:cubicBezTo>
                      <a:pt x="200" y="104"/>
                      <a:pt x="200" y="104"/>
                      <a:pt x="200" y="104"/>
                    </a:cubicBezTo>
                    <a:cubicBezTo>
                      <a:pt x="200" y="16"/>
                      <a:pt x="200" y="16"/>
                      <a:pt x="200" y="16"/>
                    </a:cubicBezTo>
                    <a:cubicBezTo>
                      <a:pt x="200" y="12"/>
                      <a:pt x="196" y="8"/>
                      <a:pt x="19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1"/>
                      <a:pt x="12" y="124"/>
                      <a:pt x="16" y="124"/>
                    </a:cubicBezTo>
                    <a:cubicBezTo>
                      <a:pt x="68" y="124"/>
                      <a:pt x="68" y="124"/>
                      <a:pt x="68" y="124"/>
                    </a:cubicBezTo>
                    <a:lnTo>
                      <a:pt x="68" y="1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3" name="Rectangle 308"/>
              <p:cNvSpPr>
                <a:spLocks noChangeArrowheads="1"/>
              </p:cNvSpPr>
              <p:nvPr/>
            </p:nvSpPr>
            <p:spPr bwMode="auto">
              <a:xfrm>
                <a:off x="4406901" y="2801938"/>
                <a:ext cx="387350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4" name="Rectangle 309"/>
              <p:cNvSpPr>
                <a:spLocks noChangeArrowheads="1"/>
              </p:cNvSpPr>
              <p:nvPr/>
            </p:nvSpPr>
            <p:spPr bwMode="auto">
              <a:xfrm>
                <a:off x="4406901" y="2863851"/>
                <a:ext cx="1857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5" name="Rectangle 310"/>
              <p:cNvSpPr>
                <a:spLocks noChangeArrowheads="1"/>
              </p:cNvSpPr>
              <p:nvPr/>
            </p:nvSpPr>
            <p:spPr bwMode="auto">
              <a:xfrm>
                <a:off x="4429126" y="2894013"/>
                <a:ext cx="13970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6" name="Rectangle 311"/>
              <p:cNvSpPr>
                <a:spLocks noChangeArrowheads="1"/>
              </p:cNvSpPr>
              <p:nvPr/>
            </p:nvSpPr>
            <p:spPr bwMode="auto">
              <a:xfrm>
                <a:off x="4684713" y="2863851"/>
                <a:ext cx="10953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7" name="Rectangle 312"/>
              <p:cNvSpPr>
                <a:spLocks noChangeArrowheads="1"/>
              </p:cNvSpPr>
              <p:nvPr/>
            </p:nvSpPr>
            <p:spPr bwMode="auto">
              <a:xfrm>
                <a:off x="4429126" y="2925763"/>
                <a:ext cx="69850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8" name="Rectangle 313"/>
              <p:cNvSpPr>
                <a:spLocks noChangeArrowheads="1"/>
              </p:cNvSpPr>
              <p:nvPr/>
            </p:nvSpPr>
            <p:spPr bwMode="auto">
              <a:xfrm>
                <a:off x="4708526" y="2894013"/>
                <a:ext cx="61913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59" name="Rectangle 314"/>
              <p:cNvSpPr>
                <a:spLocks noChangeArrowheads="1"/>
              </p:cNvSpPr>
              <p:nvPr/>
            </p:nvSpPr>
            <p:spPr bwMode="auto">
              <a:xfrm>
                <a:off x="4654551" y="3205163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0" name="Rectangle 315"/>
              <p:cNvSpPr>
                <a:spLocks noChangeArrowheads="1"/>
              </p:cNvSpPr>
              <p:nvPr/>
            </p:nvSpPr>
            <p:spPr bwMode="auto">
              <a:xfrm>
                <a:off x="4654551" y="32353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1" name="Rectangle 316"/>
              <p:cNvSpPr>
                <a:spLocks noChangeArrowheads="1"/>
              </p:cNvSpPr>
              <p:nvPr/>
            </p:nvSpPr>
            <p:spPr bwMode="auto">
              <a:xfrm>
                <a:off x="4514851" y="2925763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6518158" y="3306065"/>
              <a:ext cx="372701" cy="436229"/>
              <a:chOff x="1065213" y="4446588"/>
              <a:chExt cx="495300" cy="465138"/>
            </a:xfrm>
            <a:solidFill>
              <a:schemeClr val="bg1"/>
            </a:solidFill>
          </p:grpSpPr>
          <p:sp>
            <p:nvSpPr>
              <p:cNvPr id="64" name="Freeform 198"/>
              <p:cNvSpPr/>
              <p:nvPr/>
            </p:nvSpPr>
            <p:spPr bwMode="auto">
              <a:xfrm>
                <a:off x="1065213" y="4833938"/>
                <a:ext cx="495300" cy="77788"/>
              </a:xfrm>
              <a:custGeom>
                <a:avLst/>
                <a:gdLst>
                  <a:gd name="T0" fmla="*/ 312 w 312"/>
                  <a:gd name="T1" fmla="*/ 49 h 49"/>
                  <a:gd name="T2" fmla="*/ 0 w 312"/>
                  <a:gd name="T3" fmla="*/ 49 h 49"/>
                  <a:gd name="T4" fmla="*/ 0 w 312"/>
                  <a:gd name="T5" fmla="*/ 0 h 49"/>
                  <a:gd name="T6" fmla="*/ 10 w 312"/>
                  <a:gd name="T7" fmla="*/ 0 h 49"/>
                  <a:gd name="T8" fmla="*/ 10 w 312"/>
                  <a:gd name="T9" fmla="*/ 39 h 49"/>
                  <a:gd name="T10" fmla="*/ 303 w 312"/>
                  <a:gd name="T11" fmla="*/ 39 h 49"/>
                  <a:gd name="T12" fmla="*/ 303 w 312"/>
                  <a:gd name="T13" fmla="*/ 0 h 49"/>
                  <a:gd name="T14" fmla="*/ 312 w 312"/>
                  <a:gd name="T15" fmla="*/ 0 h 49"/>
                  <a:gd name="T16" fmla="*/ 312 w 312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49">
                    <a:moveTo>
                      <a:pt x="312" y="49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9"/>
                    </a:lnTo>
                    <a:lnTo>
                      <a:pt x="303" y="39"/>
                    </a:lnTo>
                    <a:lnTo>
                      <a:pt x="303" y="0"/>
                    </a:lnTo>
                    <a:lnTo>
                      <a:pt x="312" y="0"/>
                    </a:lnTo>
                    <a:lnTo>
                      <a:pt x="312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5" name="Freeform 199"/>
              <p:cNvSpPr/>
              <p:nvPr/>
            </p:nvSpPr>
            <p:spPr bwMode="auto">
              <a:xfrm>
                <a:off x="1119188" y="4540251"/>
                <a:ext cx="38100" cy="131763"/>
              </a:xfrm>
              <a:custGeom>
                <a:avLst/>
                <a:gdLst>
                  <a:gd name="T0" fmla="*/ 10 w 24"/>
                  <a:gd name="T1" fmla="*/ 83 h 83"/>
                  <a:gd name="T2" fmla="*/ 0 w 24"/>
                  <a:gd name="T3" fmla="*/ 83 h 83"/>
                  <a:gd name="T4" fmla="*/ 0 w 24"/>
                  <a:gd name="T5" fmla="*/ 0 h 83"/>
                  <a:gd name="T6" fmla="*/ 24 w 24"/>
                  <a:gd name="T7" fmla="*/ 0 h 83"/>
                  <a:gd name="T8" fmla="*/ 24 w 24"/>
                  <a:gd name="T9" fmla="*/ 9 h 83"/>
                  <a:gd name="T10" fmla="*/ 10 w 24"/>
                  <a:gd name="T11" fmla="*/ 9 h 83"/>
                  <a:gd name="T12" fmla="*/ 10 w 24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83">
                    <a:moveTo>
                      <a:pt x="10" y="83"/>
                    </a:moveTo>
                    <a:lnTo>
                      <a:pt x="0" y="83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4" y="9"/>
                    </a:lnTo>
                    <a:lnTo>
                      <a:pt x="10" y="9"/>
                    </a:lnTo>
                    <a:lnTo>
                      <a:pt x="10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6" name="Freeform 200"/>
              <p:cNvSpPr/>
              <p:nvPr/>
            </p:nvSpPr>
            <p:spPr bwMode="auto">
              <a:xfrm>
                <a:off x="1304926" y="4540251"/>
                <a:ext cx="201613" cy="131763"/>
              </a:xfrm>
              <a:custGeom>
                <a:avLst/>
                <a:gdLst>
                  <a:gd name="T0" fmla="*/ 127 w 127"/>
                  <a:gd name="T1" fmla="*/ 83 h 83"/>
                  <a:gd name="T2" fmla="*/ 117 w 127"/>
                  <a:gd name="T3" fmla="*/ 83 h 83"/>
                  <a:gd name="T4" fmla="*/ 117 w 127"/>
                  <a:gd name="T5" fmla="*/ 9 h 83"/>
                  <a:gd name="T6" fmla="*/ 0 w 127"/>
                  <a:gd name="T7" fmla="*/ 9 h 83"/>
                  <a:gd name="T8" fmla="*/ 0 w 127"/>
                  <a:gd name="T9" fmla="*/ 0 h 83"/>
                  <a:gd name="T10" fmla="*/ 127 w 127"/>
                  <a:gd name="T11" fmla="*/ 0 h 83"/>
                  <a:gd name="T12" fmla="*/ 127 w 127"/>
                  <a:gd name="T1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83">
                    <a:moveTo>
                      <a:pt x="127" y="83"/>
                    </a:moveTo>
                    <a:lnTo>
                      <a:pt x="117" y="83"/>
                    </a:lnTo>
                    <a:lnTo>
                      <a:pt x="117" y="9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27" y="0"/>
                    </a:lnTo>
                    <a:lnTo>
                      <a:pt x="127" y="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7" name="Freeform 201"/>
              <p:cNvSpPr>
                <a:spLocks noEditPoints="1"/>
              </p:cNvSpPr>
              <p:nvPr/>
            </p:nvSpPr>
            <p:spPr bwMode="auto">
              <a:xfrm>
                <a:off x="1336676" y="4446588"/>
                <a:ext cx="153988" cy="77788"/>
              </a:xfrm>
              <a:custGeom>
                <a:avLst/>
                <a:gdLst>
                  <a:gd name="T0" fmla="*/ 97 w 97"/>
                  <a:gd name="T1" fmla="*/ 49 h 49"/>
                  <a:gd name="T2" fmla="*/ 0 w 97"/>
                  <a:gd name="T3" fmla="*/ 49 h 49"/>
                  <a:gd name="T4" fmla="*/ 0 w 97"/>
                  <a:gd name="T5" fmla="*/ 0 h 49"/>
                  <a:gd name="T6" fmla="*/ 97 w 97"/>
                  <a:gd name="T7" fmla="*/ 0 h 49"/>
                  <a:gd name="T8" fmla="*/ 97 w 97"/>
                  <a:gd name="T9" fmla="*/ 49 h 49"/>
                  <a:gd name="T10" fmla="*/ 10 w 97"/>
                  <a:gd name="T11" fmla="*/ 39 h 49"/>
                  <a:gd name="T12" fmla="*/ 88 w 97"/>
                  <a:gd name="T13" fmla="*/ 39 h 49"/>
                  <a:gd name="T14" fmla="*/ 88 w 97"/>
                  <a:gd name="T15" fmla="*/ 10 h 49"/>
                  <a:gd name="T16" fmla="*/ 10 w 97"/>
                  <a:gd name="T17" fmla="*/ 10 h 49"/>
                  <a:gd name="T18" fmla="*/ 10 w 97"/>
                  <a:gd name="T1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" h="49">
                    <a:moveTo>
                      <a:pt x="97" y="49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97" y="0"/>
                    </a:lnTo>
                    <a:lnTo>
                      <a:pt x="97" y="49"/>
                    </a:lnTo>
                    <a:close/>
                    <a:moveTo>
                      <a:pt x="10" y="39"/>
                    </a:moveTo>
                    <a:lnTo>
                      <a:pt x="88" y="39"/>
                    </a:lnTo>
                    <a:lnTo>
                      <a:pt x="88" y="10"/>
                    </a:lnTo>
                    <a:lnTo>
                      <a:pt x="10" y="10"/>
                    </a:lnTo>
                    <a:lnTo>
                      <a:pt x="1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8" name="Freeform 202"/>
              <p:cNvSpPr>
                <a:spLocks noEditPoints="1"/>
              </p:cNvSpPr>
              <p:nvPr/>
            </p:nvSpPr>
            <p:spPr bwMode="auto">
              <a:xfrm>
                <a:off x="1150938" y="4460876"/>
                <a:ext cx="138113" cy="155575"/>
              </a:xfrm>
              <a:custGeom>
                <a:avLst/>
                <a:gdLst>
                  <a:gd name="T0" fmla="*/ 87 w 87"/>
                  <a:gd name="T1" fmla="*/ 98 h 98"/>
                  <a:gd name="T2" fmla="*/ 0 w 87"/>
                  <a:gd name="T3" fmla="*/ 98 h 98"/>
                  <a:gd name="T4" fmla="*/ 0 w 87"/>
                  <a:gd name="T5" fmla="*/ 14 h 98"/>
                  <a:gd name="T6" fmla="*/ 14 w 87"/>
                  <a:gd name="T7" fmla="*/ 0 h 98"/>
                  <a:gd name="T8" fmla="*/ 24 w 87"/>
                  <a:gd name="T9" fmla="*/ 9 h 98"/>
                  <a:gd name="T10" fmla="*/ 34 w 87"/>
                  <a:gd name="T11" fmla="*/ 0 h 98"/>
                  <a:gd name="T12" fmla="*/ 44 w 87"/>
                  <a:gd name="T13" fmla="*/ 9 h 98"/>
                  <a:gd name="T14" fmla="*/ 53 w 87"/>
                  <a:gd name="T15" fmla="*/ 0 h 98"/>
                  <a:gd name="T16" fmla="*/ 63 w 87"/>
                  <a:gd name="T17" fmla="*/ 9 h 98"/>
                  <a:gd name="T18" fmla="*/ 73 w 87"/>
                  <a:gd name="T19" fmla="*/ 0 h 98"/>
                  <a:gd name="T20" fmla="*/ 87 w 87"/>
                  <a:gd name="T21" fmla="*/ 14 h 98"/>
                  <a:gd name="T22" fmla="*/ 87 w 87"/>
                  <a:gd name="T23" fmla="*/ 98 h 98"/>
                  <a:gd name="T24" fmla="*/ 9 w 87"/>
                  <a:gd name="T25" fmla="*/ 89 h 98"/>
                  <a:gd name="T26" fmla="*/ 78 w 87"/>
                  <a:gd name="T27" fmla="*/ 89 h 98"/>
                  <a:gd name="T28" fmla="*/ 78 w 87"/>
                  <a:gd name="T29" fmla="*/ 18 h 98"/>
                  <a:gd name="T30" fmla="*/ 73 w 87"/>
                  <a:gd name="T31" fmla="*/ 13 h 98"/>
                  <a:gd name="T32" fmla="*/ 63 w 87"/>
                  <a:gd name="T33" fmla="*/ 23 h 98"/>
                  <a:gd name="T34" fmla="*/ 53 w 87"/>
                  <a:gd name="T35" fmla="*/ 13 h 98"/>
                  <a:gd name="T36" fmla="*/ 44 w 87"/>
                  <a:gd name="T37" fmla="*/ 23 h 98"/>
                  <a:gd name="T38" fmla="*/ 34 w 87"/>
                  <a:gd name="T39" fmla="*/ 13 h 98"/>
                  <a:gd name="T40" fmla="*/ 24 w 87"/>
                  <a:gd name="T41" fmla="*/ 23 h 98"/>
                  <a:gd name="T42" fmla="*/ 14 w 87"/>
                  <a:gd name="T43" fmla="*/ 13 h 98"/>
                  <a:gd name="T44" fmla="*/ 9 w 87"/>
                  <a:gd name="T45" fmla="*/ 18 h 98"/>
                  <a:gd name="T46" fmla="*/ 9 w 87"/>
                  <a:gd name="T4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" h="98">
                    <a:moveTo>
                      <a:pt x="87" y="98"/>
                    </a:moveTo>
                    <a:lnTo>
                      <a:pt x="0" y="98"/>
                    </a:lnTo>
                    <a:lnTo>
                      <a:pt x="0" y="14"/>
                    </a:lnTo>
                    <a:lnTo>
                      <a:pt x="14" y="0"/>
                    </a:lnTo>
                    <a:lnTo>
                      <a:pt x="24" y="9"/>
                    </a:lnTo>
                    <a:lnTo>
                      <a:pt x="34" y="0"/>
                    </a:lnTo>
                    <a:lnTo>
                      <a:pt x="44" y="9"/>
                    </a:lnTo>
                    <a:lnTo>
                      <a:pt x="53" y="0"/>
                    </a:lnTo>
                    <a:lnTo>
                      <a:pt x="63" y="9"/>
                    </a:lnTo>
                    <a:lnTo>
                      <a:pt x="73" y="0"/>
                    </a:lnTo>
                    <a:lnTo>
                      <a:pt x="87" y="14"/>
                    </a:lnTo>
                    <a:lnTo>
                      <a:pt x="87" y="98"/>
                    </a:lnTo>
                    <a:close/>
                    <a:moveTo>
                      <a:pt x="9" y="89"/>
                    </a:moveTo>
                    <a:lnTo>
                      <a:pt x="78" y="89"/>
                    </a:lnTo>
                    <a:lnTo>
                      <a:pt x="78" y="18"/>
                    </a:lnTo>
                    <a:lnTo>
                      <a:pt x="73" y="13"/>
                    </a:lnTo>
                    <a:lnTo>
                      <a:pt x="63" y="23"/>
                    </a:lnTo>
                    <a:lnTo>
                      <a:pt x="53" y="13"/>
                    </a:lnTo>
                    <a:lnTo>
                      <a:pt x="44" y="23"/>
                    </a:lnTo>
                    <a:lnTo>
                      <a:pt x="34" y="13"/>
                    </a:lnTo>
                    <a:lnTo>
                      <a:pt x="24" y="23"/>
                    </a:lnTo>
                    <a:lnTo>
                      <a:pt x="14" y="13"/>
                    </a:lnTo>
                    <a:lnTo>
                      <a:pt x="9" y="18"/>
                    </a:lnTo>
                    <a:lnTo>
                      <a:pt x="9" y="8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69" name="Freeform 203"/>
              <p:cNvSpPr>
                <a:spLocks noEditPoints="1"/>
              </p:cNvSpPr>
              <p:nvPr/>
            </p:nvSpPr>
            <p:spPr bwMode="auto">
              <a:xfrm>
                <a:off x="1304926" y="4570413"/>
                <a:ext cx="171450" cy="77788"/>
              </a:xfrm>
              <a:custGeom>
                <a:avLst/>
                <a:gdLst>
                  <a:gd name="T0" fmla="*/ 108 w 108"/>
                  <a:gd name="T1" fmla="*/ 49 h 49"/>
                  <a:gd name="T2" fmla="*/ 0 w 108"/>
                  <a:gd name="T3" fmla="*/ 49 h 49"/>
                  <a:gd name="T4" fmla="*/ 0 w 108"/>
                  <a:gd name="T5" fmla="*/ 0 h 49"/>
                  <a:gd name="T6" fmla="*/ 108 w 108"/>
                  <a:gd name="T7" fmla="*/ 0 h 49"/>
                  <a:gd name="T8" fmla="*/ 108 w 108"/>
                  <a:gd name="T9" fmla="*/ 49 h 49"/>
                  <a:gd name="T10" fmla="*/ 10 w 108"/>
                  <a:gd name="T11" fmla="*/ 39 h 49"/>
                  <a:gd name="T12" fmla="*/ 98 w 108"/>
                  <a:gd name="T13" fmla="*/ 39 h 49"/>
                  <a:gd name="T14" fmla="*/ 98 w 108"/>
                  <a:gd name="T15" fmla="*/ 10 h 49"/>
                  <a:gd name="T16" fmla="*/ 10 w 108"/>
                  <a:gd name="T17" fmla="*/ 10 h 49"/>
                  <a:gd name="T18" fmla="*/ 10 w 108"/>
                  <a:gd name="T19" fmla="*/ 3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49">
                    <a:moveTo>
                      <a:pt x="108" y="49"/>
                    </a:moveTo>
                    <a:lnTo>
                      <a:pt x="0" y="49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49"/>
                    </a:lnTo>
                    <a:close/>
                    <a:moveTo>
                      <a:pt x="10" y="39"/>
                    </a:moveTo>
                    <a:lnTo>
                      <a:pt x="98" y="39"/>
                    </a:lnTo>
                    <a:lnTo>
                      <a:pt x="98" y="10"/>
                    </a:lnTo>
                    <a:lnTo>
                      <a:pt x="10" y="10"/>
                    </a:lnTo>
                    <a:lnTo>
                      <a:pt x="10" y="3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0" name="Rectangle 204"/>
              <p:cNvSpPr>
                <a:spLocks noChangeArrowheads="1"/>
              </p:cNvSpPr>
              <p:nvPr/>
            </p:nvSpPr>
            <p:spPr bwMode="auto">
              <a:xfrm>
                <a:off x="1181101" y="4540251"/>
                <a:ext cx="77788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1" name="Rectangle 206"/>
              <p:cNvSpPr>
                <a:spLocks noChangeArrowheads="1"/>
              </p:cNvSpPr>
              <p:nvPr/>
            </p:nvSpPr>
            <p:spPr bwMode="auto">
              <a:xfrm>
                <a:off x="1181101" y="4570413"/>
                <a:ext cx="777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2" name="Rectangle 207"/>
              <p:cNvSpPr>
                <a:spLocks noChangeArrowheads="1"/>
              </p:cNvSpPr>
              <p:nvPr/>
            </p:nvSpPr>
            <p:spPr bwMode="auto">
              <a:xfrm>
                <a:off x="1398588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3" name="Rectangle 208"/>
              <p:cNvSpPr>
                <a:spLocks noChangeArrowheads="1"/>
              </p:cNvSpPr>
              <p:nvPr/>
            </p:nvSpPr>
            <p:spPr bwMode="auto">
              <a:xfrm>
                <a:off x="1382713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4" name="Rectangle 209"/>
              <p:cNvSpPr>
                <a:spLocks noChangeArrowheads="1"/>
              </p:cNvSpPr>
              <p:nvPr/>
            </p:nvSpPr>
            <p:spPr bwMode="auto">
              <a:xfrm>
                <a:off x="1414463" y="4733926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5" name="Rectangle 210"/>
              <p:cNvSpPr>
                <a:spLocks noChangeArrowheads="1"/>
              </p:cNvSpPr>
              <p:nvPr/>
            </p:nvSpPr>
            <p:spPr bwMode="auto">
              <a:xfrm>
                <a:off x="1398588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6" name="Rectangle 211"/>
              <p:cNvSpPr>
                <a:spLocks noChangeArrowheads="1"/>
              </p:cNvSpPr>
              <p:nvPr/>
            </p:nvSpPr>
            <p:spPr bwMode="auto">
              <a:xfrm>
                <a:off x="1428751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7" name="Rectangle 212"/>
              <p:cNvSpPr>
                <a:spLocks noChangeArrowheads="1"/>
              </p:cNvSpPr>
              <p:nvPr/>
            </p:nvSpPr>
            <p:spPr bwMode="auto">
              <a:xfrm>
                <a:off x="1366838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8" name="Rectangle 213"/>
              <p:cNvSpPr>
                <a:spLocks noChangeArrowheads="1"/>
              </p:cNvSpPr>
              <p:nvPr/>
            </p:nvSpPr>
            <p:spPr bwMode="auto">
              <a:xfrm>
                <a:off x="1444626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79" name="Rectangle 214"/>
              <p:cNvSpPr>
                <a:spLocks noChangeArrowheads="1"/>
              </p:cNvSpPr>
              <p:nvPr/>
            </p:nvSpPr>
            <p:spPr bwMode="auto">
              <a:xfrm>
                <a:off x="1460501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0" name="Rectangle 215"/>
              <p:cNvSpPr>
                <a:spLocks noChangeArrowheads="1"/>
              </p:cNvSpPr>
              <p:nvPr/>
            </p:nvSpPr>
            <p:spPr bwMode="auto">
              <a:xfrm>
                <a:off x="1428751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1" name="Rectangle 216"/>
              <p:cNvSpPr>
                <a:spLocks noChangeArrowheads="1"/>
              </p:cNvSpPr>
              <p:nvPr/>
            </p:nvSpPr>
            <p:spPr bwMode="auto">
              <a:xfrm>
                <a:off x="1352551" y="4733926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2" name="Rectangle 217"/>
              <p:cNvSpPr>
                <a:spLocks noChangeArrowheads="1"/>
              </p:cNvSpPr>
              <p:nvPr/>
            </p:nvSpPr>
            <p:spPr bwMode="auto">
              <a:xfrm>
                <a:off x="1366838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3" name="Rectangle 218"/>
              <p:cNvSpPr>
                <a:spLocks noChangeArrowheads="1"/>
              </p:cNvSpPr>
              <p:nvPr/>
            </p:nvSpPr>
            <p:spPr bwMode="auto">
              <a:xfrm>
                <a:off x="1336676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4" name="Rectangle 219"/>
              <p:cNvSpPr>
                <a:spLocks noChangeArrowheads="1"/>
              </p:cNvSpPr>
              <p:nvPr/>
            </p:nvSpPr>
            <p:spPr bwMode="auto">
              <a:xfrm>
                <a:off x="1320801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5" name="Rectangle 220"/>
              <p:cNvSpPr>
                <a:spLocks noChangeArrowheads="1"/>
              </p:cNvSpPr>
              <p:nvPr/>
            </p:nvSpPr>
            <p:spPr bwMode="auto">
              <a:xfrm>
                <a:off x="1304926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6" name="Rectangle 221"/>
              <p:cNvSpPr>
                <a:spLocks noChangeArrowheads="1"/>
              </p:cNvSpPr>
              <p:nvPr/>
            </p:nvSpPr>
            <p:spPr bwMode="auto">
              <a:xfrm>
                <a:off x="1289051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7" name="Rectangle 222"/>
              <p:cNvSpPr>
                <a:spLocks noChangeArrowheads="1"/>
              </p:cNvSpPr>
              <p:nvPr/>
            </p:nvSpPr>
            <p:spPr bwMode="auto">
              <a:xfrm>
                <a:off x="1274763" y="4702176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8" name="Rectangle 223"/>
              <p:cNvSpPr>
                <a:spLocks noChangeArrowheads="1"/>
              </p:cNvSpPr>
              <p:nvPr/>
            </p:nvSpPr>
            <p:spPr bwMode="auto">
              <a:xfrm>
                <a:off x="1258888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89" name="Rectangle 224"/>
              <p:cNvSpPr>
                <a:spLocks noChangeArrowheads="1"/>
              </p:cNvSpPr>
              <p:nvPr/>
            </p:nvSpPr>
            <p:spPr bwMode="auto">
              <a:xfrm>
                <a:off x="1243013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0" name="Rectangle 225"/>
              <p:cNvSpPr>
                <a:spLocks noChangeArrowheads="1"/>
              </p:cNvSpPr>
              <p:nvPr/>
            </p:nvSpPr>
            <p:spPr bwMode="auto">
              <a:xfrm>
                <a:off x="1227138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1" name="Rectangle 226"/>
              <p:cNvSpPr>
                <a:spLocks noChangeArrowheads="1"/>
              </p:cNvSpPr>
              <p:nvPr/>
            </p:nvSpPr>
            <p:spPr bwMode="auto">
              <a:xfrm>
                <a:off x="1243013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2" name="Rectangle 227"/>
              <p:cNvSpPr>
                <a:spLocks noChangeArrowheads="1"/>
              </p:cNvSpPr>
              <p:nvPr/>
            </p:nvSpPr>
            <p:spPr bwMode="auto">
              <a:xfrm>
                <a:off x="1212851" y="4702176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3" name="Rectangle 228"/>
              <p:cNvSpPr>
                <a:spLocks noChangeArrowheads="1"/>
              </p:cNvSpPr>
              <p:nvPr/>
            </p:nvSpPr>
            <p:spPr bwMode="auto">
              <a:xfrm>
                <a:off x="1212851" y="4764088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4" name="Rectangle 229"/>
              <p:cNvSpPr>
                <a:spLocks noChangeArrowheads="1"/>
              </p:cNvSpPr>
              <p:nvPr/>
            </p:nvSpPr>
            <p:spPr bwMode="auto">
              <a:xfrm>
                <a:off x="1196976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5" name="Rectangle 230"/>
              <p:cNvSpPr>
                <a:spLocks noChangeArrowheads="1"/>
              </p:cNvSpPr>
              <p:nvPr/>
            </p:nvSpPr>
            <p:spPr bwMode="auto">
              <a:xfrm>
                <a:off x="1181101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6" name="Rectangle 231"/>
              <p:cNvSpPr>
                <a:spLocks noChangeArrowheads="1"/>
              </p:cNvSpPr>
              <p:nvPr/>
            </p:nvSpPr>
            <p:spPr bwMode="auto">
              <a:xfrm>
                <a:off x="1181101" y="470217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7" name="Rectangle 232"/>
              <p:cNvSpPr>
                <a:spLocks noChangeArrowheads="1"/>
              </p:cNvSpPr>
              <p:nvPr/>
            </p:nvSpPr>
            <p:spPr bwMode="auto">
              <a:xfrm>
                <a:off x="1165226" y="4733926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8" name="Rectangle 233"/>
              <p:cNvSpPr>
                <a:spLocks noChangeArrowheads="1"/>
              </p:cNvSpPr>
              <p:nvPr/>
            </p:nvSpPr>
            <p:spPr bwMode="auto">
              <a:xfrm>
                <a:off x="1150938" y="4764088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99" name="Rectangle 234"/>
              <p:cNvSpPr>
                <a:spLocks noChangeArrowheads="1"/>
              </p:cNvSpPr>
              <p:nvPr/>
            </p:nvSpPr>
            <p:spPr bwMode="auto">
              <a:xfrm>
                <a:off x="1336676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0" name="Rectangle 235"/>
              <p:cNvSpPr>
                <a:spLocks noChangeArrowheads="1"/>
              </p:cNvSpPr>
              <p:nvPr/>
            </p:nvSpPr>
            <p:spPr bwMode="auto">
              <a:xfrm>
                <a:off x="1304926" y="4764088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1" name="Rectangle 236"/>
              <p:cNvSpPr>
                <a:spLocks noChangeArrowheads="1"/>
              </p:cNvSpPr>
              <p:nvPr/>
            </p:nvSpPr>
            <p:spPr bwMode="auto">
              <a:xfrm>
                <a:off x="1274763" y="4764088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2" name="Rectangle 237"/>
              <p:cNvSpPr>
                <a:spLocks noChangeArrowheads="1"/>
              </p:cNvSpPr>
              <p:nvPr/>
            </p:nvSpPr>
            <p:spPr bwMode="auto">
              <a:xfrm>
                <a:off x="1150938" y="4632326"/>
                <a:ext cx="138113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3" name="Freeform 238"/>
              <p:cNvSpPr>
                <a:spLocks noEditPoints="1"/>
              </p:cNvSpPr>
              <p:nvPr/>
            </p:nvSpPr>
            <p:spPr bwMode="auto">
              <a:xfrm>
                <a:off x="1065213" y="4664076"/>
                <a:ext cx="495300" cy="155575"/>
              </a:xfrm>
              <a:custGeom>
                <a:avLst/>
                <a:gdLst>
                  <a:gd name="T0" fmla="*/ 252 w 256"/>
                  <a:gd name="T1" fmla="*/ 80 h 80"/>
                  <a:gd name="T2" fmla="*/ 4 w 256"/>
                  <a:gd name="T3" fmla="*/ 80 h 80"/>
                  <a:gd name="T4" fmla="*/ 1 w 256"/>
                  <a:gd name="T5" fmla="*/ 79 h 80"/>
                  <a:gd name="T6" fmla="*/ 0 w 256"/>
                  <a:gd name="T7" fmla="*/ 75 h 80"/>
                  <a:gd name="T8" fmla="*/ 28 w 256"/>
                  <a:gd name="T9" fmla="*/ 3 h 80"/>
                  <a:gd name="T10" fmla="*/ 32 w 256"/>
                  <a:gd name="T11" fmla="*/ 0 h 80"/>
                  <a:gd name="T12" fmla="*/ 224 w 256"/>
                  <a:gd name="T13" fmla="*/ 0 h 80"/>
                  <a:gd name="T14" fmla="*/ 228 w 256"/>
                  <a:gd name="T15" fmla="*/ 3 h 80"/>
                  <a:gd name="T16" fmla="*/ 256 w 256"/>
                  <a:gd name="T17" fmla="*/ 75 h 80"/>
                  <a:gd name="T18" fmla="*/ 255 w 256"/>
                  <a:gd name="T19" fmla="*/ 79 h 80"/>
                  <a:gd name="T20" fmla="*/ 252 w 256"/>
                  <a:gd name="T21" fmla="*/ 80 h 80"/>
                  <a:gd name="T22" fmla="*/ 10 w 256"/>
                  <a:gd name="T23" fmla="*/ 72 h 80"/>
                  <a:gd name="T24" fmla="*/ 246 w 256"/>
                  <a:gd name="T25" fmla="*/ 72 h 80"/>
                  <a:gd name="T26" fmla="*/ 221 w 256"/>
                  <a:gd name="T27" fmla="*/ 8 h 80"/>
                  <a:gd name="T28" fmla="*/ 35 w 256"/>
                  <a:gd name="T29" fmla="*/ 8 h 80"/>
                  <a:gd name="T30" fmla="*/ 10 w 256"/>
                  <a:gd name="T31" fmla="*/ 7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6" h="80">
                    <a:moveTo>
                      <a:pt x="252" y="80"/>
                    </a:moveTo>
                    <a:cubicBezTo>
                      <a:pt x="4" y="80"/>
                      <a:pt x="4" y="80"/>
                      <a:pt x="4" y="80"/>
                    </a:cubicBezTo>
                    <a:cubicBezTo>
                      <a:pt x="3" y="80"/>
                      <a:pt x="1" y="80"/>
                      <a:pt x="1" y="79"/>
                    </a:cubicBezTo>
                    <a:cubicBezTo>
                      <a:pt x="0" y="78"/>
                      <a:pt x="0" y="76"/>
                      <a:pt x="0" y="7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1"/>
                      <a:pt x="30" y="0"/>
                      <a:pt x="32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6" y="0"/>
                      <a:pt x="227" y="1"/>
                      <a:pt x="228" y="3"/>
                    </a:cubicBezTo>
                    <a:cubicBezTo>
                      <a:pt x="256" y="75"/>
                      <a:pt x="256" y="75"/>
                      <a:pt x="256" y="75"/>
                    </a:cubicBezTo>
                    <a:cubicBezTo>
                      <a:pt x="256" y="76"/>
                      <a:pt x="256" y="78"/>
                      <a:pt x="255" y="79"/>
                    </a:cubicBezTo>
                    <a:cubicBezTo>
                      <a:pt x="255" y="80"/>
                      <a:pt x="253" y="80"/>
                      <a:pt x="252" y="80"/>
                    </a:cubicBezTo>
                    <a:close/>
                    <a:moveTo>
                      <a:pt x="10" y="72"/>
                    </a:moveTo>
                    <a:cubicBezTo>
                      <a:pt x="246" y="72"/>
                      <a:pt x="246" y="72"/>
                      <a:pt x="246" y="72"/>
                    </a:cubicBezTo>
                    <a:cubicBezTo>
                      <a:pt x="221" y="8"/>
                      <a:pt x="221" y="8"/>
                      <a:pt x="221" y="8"/>
                    </a:cubicBezTo>
                    <a:cubicBezTo>
                      <a:pt x="35" y="8"/>
                      <a:pt x="35" y="8"/>
                      <a:pt x="35" y="8"/>
                    </a:cubicBezTo>
                    <a:lnTo>
                      <a:pt x="10" y="7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4" name="Rectangle 239"/>
              <p:cNvSpPr>
                <a:spLocks noChangeArrowheads="1"/>
              </p:cNvSpPr>
              <p:nvPr/>
            </p:nvSpPr>
            <p:spPr bwMode="auto">
              <a:xfrm>
                <a:off x="1181101" y="4508501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5" name="Rectangle 240"/>
              <p:cNvSpPr>
                <a:spLocks noChangeArrowheads="1"/>
              </p:cNvSpPr>
              <p:nvPr/>
            </p:nvSpPr>
            <p:spPr bwMode="auto">
              <a:xfrm>
                <a:off x="1212851" y="4508501"/>
                <a:ext cx="14288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6" name="Rectangle 241"/>
              <p:cNvSpPr>
                <a:spLocks noChangeArrowheads="1"/>
              </p:cNvSpPr>
              <p:nvPr/>
            </p:nvSpPr>
            <p:spPr bwMode="auto">
              <a:xfrm>
                <a:off x="1243013" y="4508501"/>
                <a:ext cx="158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7" name="Rectangle 242"/>
              <p:cNvSpPr>
                <a:spLocks noChangeArrowheads="1"/>
              </p:cNvSpPr>
              <p:nvPr/>
            </p:nvSpPr>
            <p:spPr bwMode="auto">
              <a:xfrm>
                <a:off x="1336676" y="4602163"/>
                <a:ext cx="158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8" name="Rectangle 243"/>
              <p:cNvSpPr>
                <a:spLocks noChangeArrowheads="1"/>
              </p:cNvSpPr>
              <p:nvPr/>
            </p:nvSpPr>
            <p:spPr bwMode="auto">
              <a:xfrm>
                <a:off x="1366838" y="4602163"/>
                <a:ext cx="158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09" name="Rectangle 244"/>
              <p:cNvSpPr>
                <a:spLocks noChangeArrowheads="1"/>
              </p:cNvSpPr>
              <p:nvPr/>
            </p:nvSpPr>
            <p:spPr bwMode="auto">
              <a:xfrm>
                <a:off x="1398588" y="4602163"/>
                <a:ext cx="158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0" name="Rectangle 245"/>
              <p:cNvSpPr>
                <a:spLocks noChangeArrowheads="1"/>
              </p:cNvSpPr>
              <p:nvPr/>
            </p:nvSpPr>
            <p:spPr bwMode="auto">
              <a:xfrm>
                <a:off x="1428751" y="4602163"/>
                <a:ext cx="15875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1" name="Rectangle 246"/>
              <p:cNvSpPr>
                <a:spLocks noChangeArrowheads="1"/>
              </p:cNvSpPr>
              <p:nvPr/>
            </p:nvSpPr>
            <p:spPr bwMode="auto">
              <a:xfrm>
                <a:off x="1366838" y="4478338"/>
                <a:ext cx="93663" cy="142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2" name="Oval 247"/>
              <p:cNvSpPr>
                <a:spLocks noChangeArrowheads="1"/>
              </p:cNvSpPr>
              <p:nvPr/>
            </p:nvSpPr>
            <p:spPr bwMode="auto">
              <a:xfrm>
                <a:off x="1296988" y="4841876"/>
                <a:ext cx="31750" cy="317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3" name="Rectangle 248"/>
              <p:cNvSpPr>
                <a:spLocks noChangeArrowheads="1"/>
              </p:cNvSpPr>
              <p:nvPr/>
            </p:nvSpPr>
            <p:spPr bwMode="auto">
              <a:xfrm>
                <a:off x="1111251" y="4849813"/>
                <a:ext cx="1555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4" name="Rectangle 249"/>
              <p:cNvSpPr>
                <a:spLocks noChangeArrowheads="1"/>
              </p:cNvSpPr>
              <p:nvPr/>
            </p:nvSpPr>
            <p:spPr bwMode="auto">
              <a:xfrm>
                <a:off x="1358901" y="4849813"/>
                <a:ext cx="155575" cy="158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5" name="Rectangle 250"/>
              <p:cNvSpPr>
                <a:spLocks noChangeArrowheads="1"/>
              </p:cNvSpPr>
              <p:nvPr/>
            </p:nvSpPr>
            <p:spPr bwMode="auto">
              <a:xfrm>
                <a:off x="1428751" y="4516438"/>
                <a:ext cx="15875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  <p:sp>
            <p:nvSpPr>
              <p:cNvPr id="116" name="Rectangle 251"/>
              <p:cNvSpPr>
                <a:spLocks noChangeArrowheads="1"/>
              </p:cNvSpPr>
              <p:nvPr/>
            </p:nvSpPr>
            <p:spPr bwMode="auto">
              <a:xfrm>
                <a:off x="1382713" y="4516438"/>
                <a:ext cx="15875" cy="31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/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17" name="Группа 116"/>
          <p:cNvGrpSpPr/>
          <p:nvPr/>
        </p:nvGrpSpPr>
        <p:grpSpPr>
          <a:xfrm>
            <a:off x="5995394" y="2502694"/>
            <a:ext cx="395487" cy="382844"/>
            <a:chOff x="9045575" y="1947863"/>
            <a:chExt cx="373063" cy="496888"/>
          </a:xfrm>
          <a:solidFill>
            <a:schemeClr val="bg1"/>
          </a:solidFill>
        </p:grpSpPr>
        <p:sp>
          <p:nvSpPr>
            <p:cNvPr id="118" name="Rectangle 601"/>
            <p:cNvSpPr>
              <a:spLocks noChangeArrowheads="1"/>
            </p:cNvSpPr>
            <p:nvPr/>
          </p:nvSpPr>
          <p:spPr bwMode="auto">
            <a:xfrm>
              <a:off x="9139238" y="2305051"/>
              <a:ext cx="18573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19" name="Rectangle 602"/>
            <p:cNvSpPr>
              <a:spLocks noChangeArrowheads="1"/>
            </p:cNvSpPr>
            <p:nvPr/>
          </p:nvSpPr>
          <p:spPr bwMode="auto">
            <a:xfrm>
              <a:off x="9139238" y="2335213"/>
              <a:ext cx="18573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0" name="Rectangle 603"/>
            <p:cNvSpPr>
              <a:spLocks noChangeArrowheads="1"/>
            </p:cNvSpPr>
            <p:nvPr/>
          </p:nvSpPr>
          <p:spPr bwMode="auto">
            <a:xfrm>
              <a:off x="9139238" y="2366963"/>
              <a:ext cx="18573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1" name="Rectangle 604"/>
            <p:cNvSpPr>
              <a:spLocks noChangeArrowheads="1"/>
            </p:cNvSpPr>
            <p:nvPr/>
          </p:nvSpPr>
          <p:spPr bwMode="auto">
            <a:xfrm>
              <a:off x="9139238" y="2398713"/>
              <a:ext cx="185738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2" name="Freeform 605"/>
            <p:cNvSpPr/>
            <p:nvPr/>
          </p:nvSpPr>
          <p:spPr bwMode="auto">
            <a:xfrm>
              <a:off x="9201150" y="2405063"/>
              <a:ext cx="61913" cy="39688"/>
            </a:xfrm>
            <a:custGeom>
              <a:avLst/>
              <a:gdLst>
                <a:gd name="T0" fmla="*/ 39 w 39"/>
                <a:gd name="T1" fmla="*/ 25 h 25"/>
                <a:gd name="T2" fmla="*/ 0 w 39"/>
                <a:gd name="T3" fmla="*/ 25 h 25"/>
                <a:gd name="T4" fmla="*/ 0 w 39"/>
                <a:gd name="T5" fmla="*/ 0 h 25"/>
                <a:gd name="T6" fmla="*/ 10 w 39"/>
                <a:gd name="T7" fmla="*/ 0 h 25"/>
                <a:gd name="T8" fmla="*/ 10 w 39"/>
                <a:gd name="T9" fmla="*/ 15 h 25"/>
                <a:gd name="T10" fmla="*/ 29 w 39"/>
                <a:gd name="T11" fmla="*/ 15 h 25"/>
                <a:gd name="T12" fmla="*/ 29 w 39"/>
                <a:gd name="T13" fmla="*/ 0 h 25"/>
                <a:gd name="T14" fmla="*/ 39 w 39"/>
                <a:gd name="T15" fmla="*/ 0 h 25"/>
                <a:gd name="T16" fmla="*/ 39 w 39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5">
                  <a:moveTo>
                    <a:pt x="39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3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3" name="Freeform 606"/>
            <p:cNvSpPr/>
            <p:nvPr/>
          </p:nvSpPr>
          <p:spPr bwMode="auto">
            <a:xfrm>
              <a:off x="9077325" y="1979613"/>
              <a:ext cx="309563" cy="425450"/>
            </a:xfrm>
            <a:custGeom>
              <a:avLst/>
              <a:gdLst>
                <a:gd name="T0" fmla="*/ 120 w 160"/>
                <a:gd name="T1" fmla="*/ 220 h 220"/>
                <a:gd name="T2" fmla="*/ 112 w 160"/>
                <a:gd name="T3" fmla="*/ 220 h 220"/>
                <a:gd name="T4" fmla="*/ 112 w 160"/>
                <a:gd name="T5" fmla="*/ 146 h 220"/>
                <a:gd name="T6" fmla="*/ 114 w 160"/>
                <a:gd name="T7" fmla="*/ 145 h 220"/>
                <a:gd name="T8" fmla="*/ 152 w 160"/>
                <a:gd name="T9" fmla="*/ 80 h 220"/>
                <a:gd name="T10" fmla="*/ 80 w 160"/>
                <a:gd name="T11" fmla="*/ 8 h 220"/>
                <a:gd name="T12" fmla="*/ 8 w 160"/>
                <a:gd name="T13" fmla="*/ 80 h 220"/>
                <a:gd name="T14" fmla="*/ 46 w 160"/>
                <a:gd name="T15" fmla="*/ 145 h 220"/>
                <a:gd name="T16" fmla="*/ 48 w 160"/>
                <a:gd name="T17" fmla="*/ 146 h 220"/>
                <a:gd name="T18" fmla="*/ 48 w 160"/>
                <a:gd name="T19" fmla="*/ 220 h 220"/>
                <a:gd name="T20" fmla="*/ 40 w 160"/>
                <a:gd name="T21" fmla="*/ 220 h 220"/>
                <a:gd name="T22" fmla="*/ 40 w 160"/>
                <a:gd name="T23" fmla="*/ 151 h 220"/>
                <a:gd name="T24" fmla="*/ 0 w 160"/>
                <a:gd name="T25" fmla="*/ 80 h 220"/>
                <a:gd name="T26" fmla="*/ 80 w 160"/>
                <a:gd name="T27" fmla="*/ 0 h 220"/>
                <a:gd name="T28" fmla="*/ 160 w 160"/>
                <a:gd name="T29" fmla="*/ 80 h 220"/>
                <a:gd name="T30" fmla="*/ 120 w 160"/>
                <a:gd name="T31" fmla="*/ 151 h 220"/>
                <a:gd name="T32" fmla="*/ 120 w 160"/>
                <a:gd name="T3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220">
                  <a:moveTo>
                    <a:pt x="120" y="220"/>
                  </a:moveTo>
                  <a:cubicBezTo>
                    <a:pt x="112" y="220"/>
                    <a:pt x="112" y="220"/>
                    <a:pt x="112" y="220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37" y="132"/>
                    <a:pt x="152" y="107"/>
                    <a:pt x="152" y="80"/>
                  </a:cubicBezTo>
                  <a:cubicBezTo>
                    <a:pt x="152" y="41"/>
                    <a:pt x="119" y="8"/>
                    <a:pt x="80" y="8"/>
                  </a:cubicBezTo>
                  <a:cubicBezTo>
                    <a:pt x="40" y="8"/>
                    <a:pt x="8" y="41"/>
                    <a:pt x="8" y="80"/>
                  </a:cubicBezTo>
                  <a:cubicBezTo>
                    <a:pt x="8" y="107"/>
                    <a:pt x="23" y="132"/>
                    <a:pt x="46" y="145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15" y="137"/>
                    <a:pt x="0" y="109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124" y="0"/>
                    <a:pt x="160" y="36"/>
                    <a:pt x="160" y="80"/>
                  </a:cubicBezTo>
                  <a:cubicBezTo>
                    <a:pt x="160" y="109"/>
                    <a:pt x="144" y="137"/>
                    <a:pt x="120" y="151"/>
                  </a:cubicBezTo>
                  <a:lnTo>
                    <a:pt x="120" y="2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4" name="Rectangle 608"/>
            <p:cNvSpPr>
              <a:spLocks noChangeArrowheads="1"/>
            </p:cNvSpPr>
            <p:nvPr/>
          </p:nvSpPr>
          <p:spPr bwMode="auto">
            <a:xfrm>
              <a:off x="9223375" y="1947863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5" name="Rectangle 609"/>
            <p:cNvSpPr>
              <a:spLocks noChangeArrowheads="1"/>
            </p:cNvSpPr>
            <p:nvPr/>
          </p:nvSpPr>
          <p:spPr bwMode="auto">
            <a:xfrm>
              <a:off x="9286875" y="1955801"/>
              <a:ext cx="142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6" name="Rectangle 610"/>
            <p:cNvSpPr>
              <a:spLocks noChangeArrowheads="1"/>
            </p:cNvSpPr>
            <p:nvPr/>
          </p:nvSpPr>
          <p:spPr bwMode="auto">
            <a:xfrm>
              <a:off x="9332913" y="1979613"/>
              <a:ext cx="15875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7" name="Rectangle 611"/>
            <p:cNvSpPr>
              <a:spLocks noChangeArrowheads="1"/>
            </p:cNvSpPr>
            <p:nvPr/>
          </p:nvSpPr>
          <p:spPr bwMode="auto">
            <a:xfrm>
              <a:off x="9371013" y="2017713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8" name="Rectangle 612"/>
            <p:cNvSpPr>
              <a:spLocks noChangeArrowheads="1"/>
            </p:cNvSpPr>
            <p:nvPr/>
          </p:nvSpPr>
          <p:spPr bwMode="auto">
            <a:xfrm>
              <a:off x="9371013" y="2235201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29" name="Rectangle 613"/>
            <p:cNvSpPr>
              <a:spLocks noChangeArrowheads="1"/>
            </p:cNvSpPr>
            <p:nvPr/>
          </p:nvSpPr>
          <p:spPr bwMode="auto">
            <a:xfrm>
              <a:off x="9394825" y="2071688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0" name="Rectangle 614"/>
            <p:cNvSpPr>
              <a:spLocks noChangeArrowheads="1"/>
            </p:cNvSpPr>
            <p:nvPr/>
          </p:nvSpPr>
          <p:spPr bwMode="auto">
            <a:xfrm>
              <a:off x="9394825" y="2181226"/>
              <a:ext cx="15875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1" name="Rectangle 615"/>
            <p:cNvSpPr>
              <a:spLocks noChangeArrowheads="1"/>
            </p:cNvSpPr>
            <p:nvPr/>
          </p:nvSpPr>
          <p:spPr bwMode="auto">
            <a:xfrm>
              <a:off x="9402763" y="2125663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2" name="Rectangle 616"/>
            <p:cNvSpPr>
              <a:spLocks noChangeArrowheads="1"/>
            </p:cNvSpPr>
            <p:nvPr/>
          </p:nvSpPr>
          <p:spPr bwMode="auto">
            <a:xfrm>
              <a:off x="9161463" y="1955801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3" name="Rectangle 617"/>
            <p:cNvSpPr>
              <a:spLocks noChangeArrowheads="1"/>
            </p:cNvSpPr>
            <p:nvPr/>
          </p:nvSpPr>
          <p:spPr bwMode="auto">
            <a:xfrm>
              <a:off x="9115425" y="1979613"/>
              <a:ext cx="15875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4" name="Rectangle 618"/>
            <p:cNvSpPr>
              <a:spLocks noChangeArrowheads="1"/>
            </p:cNvSpPr>
            <p:nvPr/>
          </p:nvSpPr>
          <p:spPr bwMode="auto">
            <a:xfrm>
              <a:off x="9077325" y="2017713"/>
              <a:ext cx="142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5" name="Rectangle 619"/>
            <p:cNvSpPr>
              <a:spLocks noChangeArrowheads="1"/>
            </p:cNvSpPr>
            <p:nvPr/>
          </p:nvSpPr>
          <p:spPr bwMode="auto">
            <a:xfrm>
              <a:off x="9077325" y="2235201"/>
              <a:ext cx="142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6" name="Rectangle 620"/>
            <p:cNvSpPr>
              <a:spLocks noChangeArrowheads="1"/>
            </p:cNvSpPr>
            <p:nvPr/>
          </p:nvSpPr>
          <p:spPr bwMode="auto">
            <a:xfrm>
              <a:off x="9053513" y="2071688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7" name="Rectangle 621"/>
            <p:cNvSpPr>
              <a:spLocks noChangeArrowheads="1"/>
            </p:cNvSpPr>
            <p:nvPr/>
          </p:nvSpPr>
          <p:spPr bwMode="auto">
            <a:xfrm>
              <a:off x="9053513" y="2181226"/>
              <a:ext cx="15875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8" name="Rectangle 622"/>
            <p:cNvSpPr>
              <a:spLocks noChangeArrowheads="1"/>
            </p:cNvSpPr>
            <p:nvPr/>
          </p:nvSpPr>
          <p:spPr bwMode="auto">
            <a:xfrm>
              <a:off x="9045575" y="2125663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39" name="Rectangle 623"/>
            <p:cNvSpPr>
              <a:spLocks noChangeArrowheads="1"/>
            </p:cNvSpPr>
            <p:nvPr/>
          </p:nvSpPr>
          <p:spPr bwMode="auto">
            <a:xfrm>
              <a:off x="9223375" y="2033588"/>
              <a:ext cx="15875" cy="279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0" name="Freeform 624"/>
            <p:cNvSpPr>
              <a:spLocks noEditPoints="1"/>
            </p:cNvSpPr>
            <p:nvPr/>
          </p:nvSpPr>
          <p:spPr bwMode="auto">
            <a:xfrm>
              <a:off x="9161463" y="2025651"/>
              <a:ext cx="139700" cy="247650"/>
            </a:xfrm>
            <a:custGeom>
              <a:avLst/>
              <a:gdLst>
                <a:gd name="T0" fmla="*/ 36 w 72"/>
                <a:gd name="T1" fmla="*/ 128 h 128"/>
                <a:gd name="T2" fmla="*/ 33 w 72"/>
                <a:gd name="T3" fmla="*/ 127 h 128"/>
                <a:gd name="T4" fmla="*/ 0 w 72"/>
                <a:gd name="T5" fmla="*/ 64 h 128"/>
                <a:gd name="T6" fmla="*/ 33 w 72"/>
                <a:gd name="T7" fmla="*/ 1 h 128"/>
                <a:gd name="T8" fmla="*/ 38 w 72"/>
                <a:gd name="T9" fmla="*/ 1 h 128"/>
                <a:gd name="T10" fmla="*/ 72 w 72"/>
                <a:gd name="T11" fmla="*/ 64 h 128"/>
                <a:gd name="T12" fmla="*/ 38 w 72"/>
                <a:gd name="T13" fmla="*/ 127 h 128"/>
                <a:gd name="T14" fmla="*/ 36 w 72"/>
                <a:gd name="T15" fmla="*/ 128 h 128"/>
                <a:gd name="T16" fmla="*/ 36 w 72"/>
                <a:gd name="T17" fmla="*/ 10 h 128"/>
                <a:gd name="T18" fmla="*/ 8 w 72"/>
                <a:gd name="T19" fmla="*/ 64 h 128"/>
                <a:gd name="T20" fmla="*/ 36 w 72"/>
                <a:gd name="T21" fmla="*/ 119 h 128"/>
                <a:gd name="T22" fmla="*/ 64 w 72"/>
                <a:gd name="T23" fmla="*/ 64 h 128"/>
                <a:gd name="T24" fmla="*/ 36 w 72"/>
                <a:gd name="T25" fmla="*/ 1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28">
                  <a:moveTo>
                    <a:pt x="36" y="128"/>
                  </a:moveTo>
                  <a:cubicBezTo>
                    <a:pt x="35" y="128"/>
                    <a:pt x="34" y="128"/>
                    <a:pt x="33" y="127"/>
                  </a:cubicBezTo>
                  <a:cubicBezTo>
                    <a:pt x="32" y="126"/>
                    <a:pt x="0" y="97"/>
                    <a:pt x="0" y="64"/>
                  </a:cubicBezTo>
                  <a:cubicBezTo>
                    <a:pt x="0" y="32"/>
                    <a:pt x="32" y="3"/>
                    <a:pt x="33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40" y="3"/>
                    <a:pt x="72" y="32"/>
                    <a:pt x="72" y="64"/>
                  </a:cubicBezTo>
                  <a:cubicBezTo>
                    <a:pt x="72" y="97"/>
                    <a:pt x="40" y="126"/>
                    <a:pt x="38" y="127"/>
                  </a:cubicBezTo>
                  <a:cubicBezTo>
                    <a:pt x="38" y="128"/>
                    <a:pt x="37" y="128"/>
                    <a:pt x="36" y="128"/>
                  </a:cubicBezTo>
                  <a:close/>
                  <a:moveTo>
                    <a:pt x="36" y="10"/>
                  </a:moveTo>
                  <a:cubicBezTo>
                    <a:pt x="28" y="18"/>
                    <a:pt x="8" y="41"/>
                    <a:pt x="8" y="64"/>
                  </a:cubicBezTo>
                  <a:cubicBezTo>
                    <a:pt x="8" y="88"/>
                    <a:pt x="28" y="111"/>
                    <a:pt x="36" y="119"/>
                  </a:cubicBezTo>
                  <a:cubicBezTo>
                    <a:pt x="43" y="111"/>
                    <a:pt x="64" y="88"/>
                    <a:pt x="64" y="64"/>
                  </a:cubicBezTo>
                  <a:cubicBezTo>
                    <a:pt x="64" y="41"/>
                    <a:pt x="43" y="18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1" name="Freeform 625"/>
            <p:cNvSpPr/>
            <p:nvPr/>
          </p:nvSpPr>
          <p:spPr bwMode="auto">
            <a:xfrm>
              <a:off x="9226550" y="2084388"/>
              <a:ext cx="57150" cy="55563"/>
            </a:xfrm>
            <a:custGeom>
              <a:avLst/>
              <a:gdLst>
                <a:gd name="T0" fmla="*/ 7 w 36"/>
                <a:gd name="T1" fmla="*/ 35 h 35"/>
                <a:gd name="T2" fmla="*/ 0 w 36"/>
                <a:gd name="T3" fmla="*/ 29 h 35"/>
                <a:gd name="T4" fmla="*/ 29 w 36"/>
                <a:gd name="T5" fmla="*/ 0 h 35"/>
                <a:gd name="T6" fmla="*/ 36 w 36"/>
                <a:gd name="T7" fmla="*/ 6 h 35"/>
                <a:gd name="T8" fmla="*/ 7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7" y="35"/>
                  </a:moveTo>
                  <a:lnTo>
                    <a:pt x="0" y="29"/>
                  </a:lnTo>
                  <a:lnTo>
                    <a:pt x="29" y="0"/>
                  </a:lnTo>
                  <a:lnTo>
                    <a:pt x="36" y="6"/>
                  </a:ln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2" name="Freeform 626"/>
            <p:cNvSpPr/>
            <p:nvPr/>
          </p:nvSpPr>
          <p:spPr bwMode="auto">
            <a:xfrm>
              <a:off x="9178925" y="2084388"/>
              <a:ext cx="58738" cy="55563"/>
            </a:xfrm>
            <a:custGeom>
              <a:avLst/>
              <a:gdLst>
                <a:gd name="T0" fmla="*/ 30 w 37"/>
                <a:gd name="T1" fmla="*/ 35 h 35"/>
                <a:gd name="T2" fmla="*/ 0 w 37"/>
                <a:gd name="T3" fmla="*/ 6 h 35"/>
                <a:gd name="T4" fmla="*/ 8 w 37"/>
                <a:gd name="T5" fmla="*/ 0 h 35"/>
                <a:gd name="T6" fmla="*/ 37 w 37"/>
                <a:gd name="T7" fmla="*/ 29 h 35"/>
                <a:gd name="T8" fmla="*/ 30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0" y="35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37" y="29"/>
                  </a:lnTo>
                  <a:lnTo>
                    <a:pt x="30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3" name="Freeform 627"/>
            <p:cNvSpPr/>
            <p:nvPr/>
          </p:nvSpPr>
          <p:spPr bwMode="auto">
            <a:xfrm>
              <a:off x="9226550" y="2138363"/>
              <a:ext cx="73025" cy="71438"/>
            </a:xfrm>
            <a:custGeom>
              <a:avLst/>
              <a:gdLst>
                <a:gd name="T0" fmla="*/ 7 w 46"/>
                <a:gd name="T1" fmla="*/ 45 h 45"/>
                <a:gd name="T2" fmla="*/ 0 w 46"/>
                <a:gd name="T3" fmla="*/ 39 h 45"/>
                <a:gd name="T4" fmla="*/ 39 w 46"/>
                <a:gd name="T5" fmla="*/ 0 h 45"/>
                <a:gd name="T6" fmla="*/ 46 w 46"/>
                <a:gd name="T7" fmla="*/ 6 h 45"/>
                <a:gd name="T8" fmla="*/ 7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7" y="45"/>
                  </a:moveTo>
                  <a:lnTo>
                    <a:pt x="0" y="39"/>
                  </a:lnTo>
                  <a:lnTo>
                    <a:pt x="39" y="0"/>
                  </a:lnTo>
                  <a:lnTo>
                    <a:pt x="46" y="6"/>
                  </a:lnTo>
                  <a:lnTo>
                    <a:pt x="7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4" name="Freeform 628"/>
            <p:cNvSpPr/>
            <p:nvPr/>
          </p:nvSpPr>
          <p:spPr bwMode="auto">
            <a:xfrm>
              <a:off x="9164638" y="2138363"/>
              <a:ext cx="73025" cy="71438"/>
            </a:xfrm>
            <a:custGeom>
              <a:avLst/>
              <a:gdLst>
                <a:gd name="T0" fmla="*/ 39 w 46"/>
                <a:gd name="T1" fmla="*/ 45 h 45"/>
                <a:gd name="T2" fmla="*/ 0 w 46"/>
                <a:gd name="T3" fmla="*/ 6 h 45"/>
                <a:gd name="T4" fmla="*/ 7 w 46"/>
                <a:gd name="T5" fmla="*/ 0 h 45"/>
                <a:gd name="T6" fmla="*/ 46 w 46"/>
                <a:gd name="T7" fmla="*/ 39 h 45"/>
                <a:gd name="T8" fmla="*/ 39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39" y="45"/>
                  </a:moveTo>
                  <a:lnTo>
                    <a:pt x="0" y="6"/>
                  </a:lnTo>
                  <a:lnTo>
                    <a:pt x="7" y="0"/>
                  </a:lnTo>
                  <a:lnTo>
                    <a:pt x="46" y="39"/>
                  </a:lnTo>
                  <a:lnTo>
                    <a:pt x="39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022002" y="4262418"/>
            <a:ext cx="380787" cy="412391"/>
            <a:chOff x="2716213" y="3582988"/>
            <a:chExt cx="495300" cy="496888"/>
          </a:xfrm>
          <a:solidFill>
            <a:schemeClr val="bg1"/>
          </a:solidFill>
        </p:grpSpPr>
        <p:sp>
          <p:nvSpPr>
            <p:cNvPr id="146" name="Rectangle 360"/>
            <p:cNvSpPr>
              <a:spLocks noChangeArrowheads="1"/>
            </p:cNvSpPr>
            <p:nvPr/>
          </p:nvSpPr>
          <p:spPr bwMode="auto">
            <a:xfrm>
              <a:off x="2801938" y="3900488"/>
              <a:ext cx="14288" cy="1793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7" name="Freeform 361"/>
            <p:cNvSpPr>
              <a:spLocks noEditPoints="1"/>
            </p:cNvSpPr>
            <p:nvPr/>
          </p:nvSpPr>
          <p:spPr bwMode="auto">
            <a:xfrm>
              <a:off x="2762250" y="3582988"/>
              <a:ext cx="93663" cy="93663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8 h 48"/>
                <a:gd name="T12" fmla="*/ 8 w 48"/>
                <a:gd name="T13" fmla="*/ 24 h 48"/>
                <a:gd name="T14" fmla="*/ 24 w 48"/>
                <a:gd name="T15" fmla="*/ 40 h 48"/>
                <a:gd name="T16" fmla="*/ 40 w 48"/>
                <a:gd name="T17" fmla="*/ 24 h 48"/>
                <a:gd name="T18" fmla="*/ 24 w 48"/>
                <a:gd name="T19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8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8"/>
                    <a:pt x="37" y="48"/>
                    <a:pt x="24" y="48"/>
                  </a:cubicBezTo>
                  <a:close/>
                  <a:moveTo>
                    <a:pt x="24" y="8"/>
                  </a:moveTo>
                  <a:cubicBezTo>
                    <a:pt x="15" y="8"/>
                    <a:pt x="8" y="16"/>
                    <a:pt x="8" y="24"/>
                  </a:cubicBezTo>
                  <a:cubicBezTo>
                    <a:pt x="8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6"/>
                    <a:pt x="33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8" name="Freeform 362"/>
            <p:cNvSpPr/>
            <p:nvPr/>
          </p:nvSpPr>
          <p:spPr bwMode="auto">
            <a:xfrm>
              <a:off x="2716213" y="3690938"/>
              <a:ext cx="185738" cy="388938"/>
            </a:xfrm>
            <a:custGeom>
              <a:avLst/>
              <a:gdLst>
                <a:gd name="T0" fmla="*/ 80 w 96"/>
                <a:gd name="T1" fmla="*/ 200 h 200"/>
                <a:gd name="T2" fmla="*/ 72 w 96"/>
                <a:gd name="T3" fmla="*/ 200 h 200"/>
                <a:gd name="T4" fmla="*/ 72 w 96"/>
                <a:gd name="T5" fmla="*/ 96 h 200"/>
                <a:gd name="T6" fmla="*/ 76 w 96"/>
                <a:gd name="T7" fmla="*/ 92 h 200"/>
                <a:gd name="T8" fmla="*/ 88 w 96"/>
                <a:gd name="T9" fmla="*/ 92 h 200"/>
                <a:gd name="T10" fmla="*/ 88 w 96"/>
                <a:gd name="T11" fmla="*/ 32 h 200"/>
                <a:gd name="T12" fmla="*/ 64 w 96"/>
                <a:gd name="T13" fmla="*/ 8 h 200"/>
                <a:gd name="T14" fmla="*/ 32 w 96"/>
                <a:gd name="T15" fmla="*/ 8 h 200"/>
                <a:gd name="T16" fmla="*/ 8 w 96"/>
                <a:gd name="T17" fmla="*/ 32 h 200"/>
                <a:gd name="T18" fmla="*/ 8 w 96"/>
                <a:gd name="T19" fmla="*/ 92 h 200"/>
                <a:gd name="T20" fmla="*/ 20 w 96"/>
                <a:gd name="T21" fmla="*/ 92 h 200"/>
                <a:gd name="T22" fmla="*/ 24 w 96"/>
                <a:gd name="T23" fmla="*/ 96 h 200"/>
                <a:gd name="T24" fmla="*/ 24 w 96"/>
                <a:gd name="T25" fmla="*/ 200 h 200"/>
                <a:gd name="T26" fmla="*/ 16 w 96"/>
                <a:gd name="T27" fmla="*/ 200 h 200"/>
                <a:gd name="T28" fmla="*/ 16 w 96"/>
                <a:gd name="T29" fmla="*/ 100 h 200"/>
                <a:gd name="T30" fmla="*/ 4 w 96"/>
                <a:gd name="T31" fmla="*/ 100 h 200"/>
                <a:gd name="T32" fmla="*/ 0 w 96"/>
                <a:gd name="T33" fmla="*/ 96 h 200"/>
                <a:gd name="T34" fmla="*/ 0 w 96"/>
                <a:gd name="T35" fmla="*/ 32 h 200"/>
                <a:gd name="T36" fmla="*/ 32 w 96"/>
                <a:gd name="T37" fmla="*/ 0 h 200"/>
                <a:gd name="T38" fmla="*/ 64 w 96"/>
                <a:gd name="T39" fmla="*/ 0 h 200"/>
                <a:gd name="T40" fmla="*/ 96 w 96"/>
                <a:gd name="T41" fmla="*/ 32 h 200"/>
                <a:gd name="T42" fmla="*/ 96 w 96"/>
                <a:gd name="T43" fmla="*/ 96 h 200"/>
                <a:gd name="T44" fmla="*/ 92 w 96"/>
                <a:gd name="T45" fmla="*/ 100 h 200"/>
                <a:gd name="T46" fmla="*/ 80 w 96"/>
                <a:gd name="T47" fmla="*/ 100 h 200"/>
                <a:gd name="T48" fmla="*/ 80 w 96"/>
                <a:gd name="T4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00">
                  <a:moveTo>
                    <a:pt x="80" y="200"/>
                  </a:moveTo>
                  <a:cubicBezTo>
                    <a:pt x="72" y="200"/>
                    <a:pt x="72" y="200"/>
                    <a:pt x="72" y="200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94"/>
                    <a:pt x="74" y="92"/>
                    <a:pt x="76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19"/>
                    <a:pt x="77" y="8"/>
                    <a:pt x="64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2" y="92"/>
                    <a:pt x="24" y="94"/>
                    <a:pt x="24" y="96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9"/>
                    <a:pt x="0" y="9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2" y="0"/>
                    <a:pt x="96" y="15"/>
                    <a:pt x="96" y="32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9"/>
                    <a:pt x="94" y="100"/>
                    <a:pt x="92" y="100"/>
                  </a:cubicBezTo>
                  <a:cubicBezTo>
                    <a:pt x="80" y="100"/>
                    <a:pt x="80" y="100"/>
                    <a:pt x="80" y="100"/>
                  </a:cubicBezTo>
                  <a:lnTo>
                    <a:pt x="80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49" name="Rectangle 363"/>
            <p:cNvSpPr>
              <a:spLocks noChangeArrowheads="1"/>
            </p:cNvSpPr>
            <p:nvPr/>
          </p:nvSpPr>
          <p:spPr bwMode="auto">
            <a:xfrm>
              <a:off x="2801938" y="3722688"/>
              <a:ext cx="14288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0" name="Rectangle 364"/>
            <p:cNvSpPr>
              <a:spLocks noChangeArrowheads="1"/>
            </p:cNvSpPr>
            <p:nvPr/>
          </p:nvSpPr>
          <p:spPr bwMode="auto">
            <a:xfrm>
              <a:off x="2801938" y="3754438"/>
              <a:ext cx="14288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1" name="Freeform 365"/>
            <p:cNvSpPr/>
            <p:nvPr/>
          </p:nvSpPr>
          <p:spPr bwMode="auto">
            <a:xfrm>
              <a:off x="2871788" y="3622676"/>
              <a:ext cx="339725" cy="285750"/>
            </a:xfrm>
            <a:custGeom>
              <a:avLst/>
              <a:gdLst>
                <a:gd name="T0" fmla="*/ 176 w 176"/>
                <a:gd name="T1" fmla="*/ 148 h 148"/>
                <a:gd name="T2" fmla="*/ 168 w 176"/>
                <a:gd name="T3" fmla="*/ 148 h 148"/>
                <a:gd name="T4" fmla="*/ 168 w 176"/>
                <a:gd name="T5" fmla="*/ 8 h 148"/>
                <a:gd name="T6" fmla="*/ 0 w 176"/>
                <a:gd name="T7" fmla="*/ 8 h 148"/>
                <a:gd name="T8" fmla="*/ 0 w 176"/>
                <a:gd name="T9" fmla="*/ 0 h 148"/>
                <a:gd name="T10" fmla="*/ 172 w 176"/>
                <a:gd name="T11" fmla="*/ 0 h 148"/>
                <a:gd name="T12" fmla="*/ 176 w 176"/>
                <a:gd name="T13" fmla="*/ 4 h 148"/>
                <a:gd name="T14" fmla="*/ 176 w 176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148">
                  <a:moveTo>
                    <a:pt x="176" y="148"/>
                  </a:moveTo>
                  <a:cubicBezTo>
                    <a:pt x="168" y="148"/>
                    <a:pt x="168" y="148"/>
                    <a:pt x="168" y="148"/>
                  </a:cubicBezTo>
                  <a:cubicBezTo>
                    <a:pt x="168" y="8"/>
                    <a:pt x="168" y="8"/>
                    <a:pt x="16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4" y="0"/>
                    <a:pt x="176" y="2"/>
                    <a:pt x="176" y="4"/>
                  </a:cubicBezTo>
                  <a:lnTo>
                    <a:pt x="176" y="1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2" name="Freeform 366"/>
            <p:cNvSpPr/>
            <p:nvPr/>
          </p:nvSpPr>
          <p:spPr bwMode="auto">
            <a:xfrm>
              <a:off x="2925763" y="3738563"/>
              <a:ext cx="38100" cy="77788"/>
            </a:xfrm>
            <a:custGeom>
              <a:avLst/>
              <a:gdLst>
                <a:gd name="T0" fmla="*/ 20 w 20"/>
                <a:gd name="T1" fmla="*/ 40 h 40"/>
                <a:gd name="T2" fmla="*/ 8 w 20"/>
                <a:gd name="T3" fmla="*/ 40 h 40"/>
                <a:gd name="T4" fmla="*/ 0 w 20"/>
                <a:gd name="T5" fmla="*/ 32 h 40"/>
                <a:gd name="T6" fmla="*/ 0 w 20"/>
                <a:gd name="T7" fmla="*/ 8 h 40"/>
                <a:gd name="T8" fmla="*/ 8 w 20"/>
                <a:gd name="T9" fmla="*/ 0 h 40"/>
                <a:gd name="T10" fmla="*/ 20 w 20"/>
                <a:gd name="T11" fmla="*/ 0 h 40"/>
                <a:gd name="T12" fmla="*/ 20 w 20"/>
                <a:gd name="T13" fmla="*/ 8 h 40"/>
                <a:gd name="T14" fmla="*/ 8 w 20"/>
                <a:gd name="T15" fmla="*/ 8 h 40"/>
                <a:gd name="T16" fmla="*/ 8 w 20"/>
                <a:gd name="T17" fmla="*/ 32 h 40"/>
                <a:gd name="T18" fmla="*/ 20 w 20"/>
                <a:gd name="T19" fmla="*/ 32 h 40"/>
                <a:gd name="T20" fmla="*/ 20 w 20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3" name="Rectangle 367"/>
            <p:cNvSpPr>
              <a:spLocks noChangeArrowheads="1"/>
            </p:cNvSpPr>
            <p:nvPr/>
          </p:nvSpPr>
          <p:spPr bwMode="auto">
            <a:xfrm>
              <a:off x="2933700" y="3768726"/>
              <a:ext cx="30163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4" name="Freeform 368"/>
            <p:cNvSpPr/>
            <p:nvPr/>
          </p:nvSpPr>
          <p:spPr bwMode="auto">
            <a:xfrm>
              <a:off x="3119438" y="3738563"/>
              <a:ext cx="38100" cy="77788"/>
            </a:xfrm>
            <a:custGeom>
              <a:avLst/>
              <a:gdLst>
                <a:gd name="T0" fmla="*/ 20 w 20"/>
                <a:gd name="T1" fmla="*/ 40 h 40"/>
                <a:gd name="T2" fmla="*/ 8 w 20"/>
                <a:gd name="T3" fmla="*/ 40 h 40"/>
                <a:gd name="T4" fmla="*/ 0 w 20"/>
                <a:gd name="T5" fmla="*/ 32 h 40"/>
                <a:gd name="T6" fmla="*/ 0 w 20"/>
                <a:gd name="T7" fmla="*/ 8 h 40"/>
                <a:gd name="T8" fmla="*/ 8 w 20"/>
                <a:gd name="T9" fmla="*/ 0 h 40"/>
                <a:gd name="T10" fmla="*/ 20 w 20"/>
                <a:gd name="T11" fmla="*/ 0 h 40"/>
                <a:gd name="T12" fmla="*/ 20 w 20"/>
                <a:gd name="T13" fmla="*/ 8 h 40"/>
                <a:gd name="T14" fmla="*/ 8 w 20"/>
                <a:gd name="T15" fmla="*/ 8 h 40"/>
                <a:gd name="T16" fmla="*/ 8 w 20"/>
                <a:gd name="T17" fmla="*/ 32 h 40"/>
                <a:gd name="T18" fmla="*/ 20 w 20"/>
                <a:gd name="T19" fmla="*/ 32 h 40"/>
                <a:gd name="T20" fmla="*/ 20 w 20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0">
                  <a:moveTo>
                    <a:pt x="2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20" y="32"/>
                    <a:pt x="20" y="32"/>
                    <a:pt x="20" y="32"/>
                  </a:cubicBezTo>
                  <a:lnTo>
                    <a:pt x="2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5" name="Freeform 369"/>
            <p:cNvSpPr/>
            <p:nvPr/>
          </p:nvSpPr>
          <p:spPr bwMode="auto">
            <a:xfrm>
              <a:off x="3025775" y="3738563"/>
              <a:ext cx="77788" cy="77788"/>
            </a:xfrm>
            <a:custGeom>
              <a:avLst/>
              <a:gdLst>
                <a:gd name="T0" fmla="*/ 40 w 40"/>
                <a:gd name="T1" fmla="*/ 40 h 40"/>
                <a:gd name="T2" fmla="*/ 32 w 40"/>
                <a:gd name="T3" fmla="*/ 40 h 40"/>
                <a:gd name="T4" fmla="*/ 32 w 40"/>
                <a:gd name="T5" fmla="*/ 8 h 40"/>
                <a:gd name="T6" fmla="*/ 8 w 40"/>
                <a:gd name="T7" fmla="*/ 8 h 40"/>
                <a:gd name="T8" fmla="*/ 8 w 40"/>
                <a:gd name="T9" fmla="*/ 40 h 40"/>
                <a:gd name="T10" fmla="*/ 0 w 40"/>
                <a:gd name="T11" fmla="*/ 40 h 40"/>
                <a:gd name="T12" fmla="*/ 0 w 40"/>
                <a:gd name="T13" fmla="*/ 8 h 40"/>
                <a:gd name="T14" fmla="*/ 8 w 40"/>
                <a:gd name="T15" fmla="*/ 0 h 40"/>
                <a:gd name="T16" fmla="*/ 32 w 40"/>
                <a:gd name="T17" fmla="*/ 0 h 40"/>
                <a:gd name="T18" fmla="*/ 40 w 40"/>
                <a:gd name="T19" fmla="*/ 8 h 40"/>
                <a:gd name="T20" fmla="*/ 40 w 40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6" y="0"/>
                    <a:pt x="40" y="4"/>
                    <a:pt x="40" y="8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6" name="Rectangle 370"/>
            <p:cNvSpPr>
              <a:spLocks noChangeArrowheads="1"/>
            </p:cNvSpPr>
            <p:nvPr/>
          </p:nvSpPr>
          <p:spPr bwMode="auto">
            <a:xfrm>
              <a:off x="3057525" y="3746501"/>
              <a:ext cx="14288" cy="698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7" name="Rectangle 371"/>
            <p:cNvSpPr>
              <a:spLocks noChangeArrowheads="1"/>
            </p:cNvSpPr>
            <p:nvPr/>
          </p:nvSpPr>
          <p:spPr bwMode="auto">
            <a:xfrm>
              <a:off x="2979738" y="3754438"/>
              <a:ext cx="30163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8" name="Rectangle 372"/>
            <p:cNvSpPr>
              <a:spLocks noChangeArrowheads="1"/>
            </p:cNvSpPr>
            <p:nvPr/>
          </p:nvSpPr>
          <p:spPr bwMode="auto">
            <a:xfrm>
              <a:off x="2979738" y="3784601"/>
              <a:ext cx="30163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59" name="Rectangle 373"/>
            <p:cNvSpPr>
              <a:spLocks noChangeArrowheads="1"/>
            </p:cNvSpPr>
            <p:nvPr/>
          </p:nvSpPr>
          <p:spPr bwMode="auto">
            <a:xfrm>
              <a:off x="3157538" y="3714751"/>
              <a:ext cx="15875" cy="158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  <p:sp>
          <p:nvSpPr>
            <p:cNvPr id="160" name="Freeform 374"/>
            <p:cNvSpPr/>
            <p:nvPr/>
          </p:nvSpPr>
          <p:spPr bwMode="auto">
            <a:xfrm>
              <a:off x="2886075" y="3900488"/>
              <a:ext cx="325438" cy="47625"/>
            </a:xfrm>
            <a:custGeom>
              <a:avLst/>
              <a:gdLst>
                <a:gd name="T0" fmla="*/ 164 w 168"/>
                <a:gd name="T1" fmla="*/ 24 h 24"/>
                <a:gd name="T2" fmla="*/ 0 w 168"/>
                <a:gd name="T3" fmla="*/ 24 h 24"/>
                <a:gd name="T4" fmla="*/ 0 w 168"/>
                <a:gd name="T5" fmla="*/ 16 h 24"/>
                <a:gd name="T6" fmla="*/ 160 w 168"/>
                <a:gd name="T7" fmla="*/ 16 h 24"/>
                <a:gd name="T8" fmla="*/ 160 w 168"/>
                <a:gd name="T9" fmla="*/ 8 h 24"/>
                <a:gd name="T10" fmla="*/ 0 w 168"/>
                <a:gd name="T11" fmla="*/ 8 h 24"/>
                <a:gd name="T12" fmla="*/ 0 w 168"/>
                <a:gd name="T13" fmla="*/ 0 h 24"/>
                <a:gd name="T14" fmla="*/ 164 w 168"/>
                <a:gd name="T15" fmla="*/ 0 h 24"/>
                <a:gd name="T16" fmla="*/ 168 w 168"/>
                <a:gd name="T17" fmla="*/ 4 h 24"/>
                <a:gd name="T18" fmla="*/ 168 w 168"/>
                <a:gd name="T19" fmla="*/ 20 h 24"/>
                <a:gd name="T20" fmla="*/ 164 w 168"/>
                <a:gd name="T2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24">
                  <a:moveTo>
                    <a:pt x="164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0" y="16"/>
                    <a:pt x="160" y="16"/>
                    <a:pt x="160" y="16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6" y="0"/>
                    <a:pt x="168" y="2"/>
                    <a:pt x="168" y="4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23"/>
                    <a:pt x="166" y="24"/>
                    <a:pt x="1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/>
            </a:bodyPr>
            <a:lstStyle/>
            <a:p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91"/>
          <p:cNvPicPr>
            <a:picLocks noChangeAspect="1"/>
          </p:cNvPicPr>
          <p:nvPr/>
        </p:nvPicPr>
        <p:blipFill>
          <a:blip r:embed="rId3"/>
          <a:stretch/>
        </p:blipFill>
        <p:spPr>
          <a:xfrm rot="10800000">
            <a:off x="-304800" y="-185987"/>
            <a:ext cx="12128447" cy="7043987"/>
          </a:xfrm>
          <a:prstGeom prst="rect">
            <a:avLst/>
          </a:prstGeom>
        </p:spPr>
      </p:pic>
      <p:sp>
        <p:nvSpPr>
          <p:cNvPr id="22" name="Title 7"/>
          <p:cNvSpPr txBox="1"/>
          <p:nvPr/>
        </p:nvSpPr>
        <p:spPr>
          <a:xfrm>
            <a:off x="533400" y="304800"/>
            <a:ext cx="10820400" cy="762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itchFamily="34" charset="0" panose="020B0503040504020204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333F48"/>
                </a:solidFill>
                <a:latin typeface="SB Sans Display Light" pitchFamily="34" charset="0" panose="020B0303040504020204"/>
                <a:cs typeface="SB Sans Display Light" pitchFamily="34" charset="0" panose="020B0303040504020204"/>
              </a:rPr>
              <a:t>Технологии кредитования ПАО Сбербанк предприятий </a:t>
            </a:r>
            <a:endParaRPr lang="en-US" sz="2800" b="1" dirty="0">
              <a:solidFill>
                <a:srgbClr val="333F48"/>
              </a:solidFill>
              <a:latin typeface="SB Sans Display Light" pitchFamily="34" charset="0" panose="020B0303040504020204"/>
              <a:cs typeface="SB Sans Display Light" pitchFamily="34" charset="0" panose="020B0303040504020204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76077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 Light" pitchFamily="34" charset="0" panose="020B0303040504020204"/>
                <a:cs typeface="SB Sans Display Light" pitchFamily="34" charset="0" panose="020B0303040504020204"/>
              </a:rPr>
              <a:t>(льготный кредит с субсидированием МСХ)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 Light" pitchFamily="34" charset="0" panose="020B0303040504020204"/>
              <a:cs typeface="SB Sans Display Light" pitchFamily="34" charset="0" panose="020B030304050402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 dirty="0"/>
          </a:p>
        </p:txBody>
      </p:sp>
      <p:sp>
        <p:nvSpPr>
          <p:cNvPr id="10" name="Rectangle 12"/>
          <p:cNvSpPr/>
          <p:nvPr/>
        </p:nvSpPr>
        <p:spPr bwMode="auto">
          <a:xfrm>
            <a:off x="3216080" y="1377350"/>
            <a:ext cx="4747561" cy="50039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rgbClr val="15816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Оборотный, Инвестиционный кредит</a:t>
            </a:r>
            <a:endParaRPr lang="ru-RU" b="1" dirty="0">
              <a:solidFill>
                <a:schemeClr val="tx1"/>
              </a:solidFill>
              <a:latin typeface="SB Sans Text Light" pitchFamily="34" charset="-52" panose="020B0303040504020204"/>
              <a:cs typeface="SB Sans Text Light" pitchFamily="34" charset="-52" panose="020B0303040504020204"/>
            </a:endParaRPr>
          </a:p>
        </p:txBody>
      </p:sp>
      <p:sp>
        <p:nvSpPr>
          <p:cNvPr id="24" name="Rectangle 12"/>
          <p:cNvSpPr/>
          <p:nvPr/>
        </p:nvSpPr>
        <p:spPr bwMode="auto">
          <a:xfrm>
            <a:off x="2282910" y="2109342"/>
            <a:ext cx="6582764" cy="5682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rgbClr val="15816C"/>
            </a:solidFill>
            <a:headEnd type="none" w="med" len="med"/>
            <a:tailEnd type="none" w="med" len="med"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en-US" sz="1600" dirty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On-line </a:t>
            </a:r>
            <a:r>
              <a:rPr lang="ru-RU" sz="1600" dirty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заявка через СББОЛ </a:t>
            </a:r>
          </a:p>
        </p:txBody>
      </p:sp>
      <p:sp>
        <p:nvSpPr>
          <p:cNvPr id="25" name="Rectangle 12"/>
          <p:cNvSpPr/>
          <p:nvPr/>
        </p:nvSpPr>
        <p:spPr bwMode="auto">
          <a:xfrm>
            <a:off x="2282910" y="2967816"/>
            <a:ext cx="6582764" cy="52659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rgbClr val="15816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sz="1600" dirty="0" smtClean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Сумма кредита на основании платежеспособности</a:t>
            </a:r>
            <a:endParaRPr lang="ru-RU" sz="1600" dirty="0">
              <a:solidFill>
                <a:srgbClr val="000333"/>
              </a:solidFill>
              <a:latin typeface="SB Sans Text Light" pitchFamily="34" charset="-52" panose="020B0303040504020204"/>
              <a:cs typeface="SB Sans Text Light" pitchFamily="34" charset="-52" panose="020B0303040504020204"/>
            </a:endParaRPr>
          </a:p>
        </p:txBody>
      </p:sp>
      <p:sp>
        <p:nvSpPr>
          <p:cNvPr id="26" name="Rectangle 12"/>
          <p:cNvSpPr/>
          <p:nvPr/>
        </p:nvSpPr>
        <p:spPr bwMode="auto">
          <a:xfrm>
            <a:off x="2311508" y="4758128"/>
            <a:ext cx="6582763" cy="51181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rgbClr val="15816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sz="1600" dirty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Срок рассмотрения – от </a:t>
            </a:r>
            <a:r>
              <a:rPr lang="ru-RU" sz="1600" dirty="0" smtClean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7 дней</a:t>
            </a:r>
            <a:endParaRPr lang="ru-RU" sz="1600" dirty="0">
              <a:solidFill>
                <a:srgbClr val="000333"/>
              </a:solidFill>
              <a:latin typeface="SB Sans Text Light" pitchFamily="34" charset="-52" panose="020B0303040504020204"/>
              <a:cs typeface="SB Sans Text Light" pitchFamily="34" charset="-52" panose="020B0303040504020204"/>
            </a:endParaRPr>
          </a:p>
        </p:txBody>
      </p:sp>
      <p:sp>
        <p:nvSpPr>
          <p:cNvPr id="27" name="Rectangle 12"/>
          <p:cNvSpPr/>
          <p:nvPr/>
        </p:nvSpPr>
        <p:spPr bwMode="auto">
          <a:xfrm>
            <a:off x="2282910" y="3814736"/>
            <a:ext cx="6611361" cy="58403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6350">
            <a:solidFill>
              <a:srgbClr val="15816C"/>
            </a:solidFill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137166" tIns="68583" rIns="34292" bIns="34292" numCol="1" spcCol="0" rtlCol="0" fromWordArt="0" anchor="ctr" anchorCtr="0" forceAA="0" compatLnSpc="1">
            <a:prstTxWarp prst="textNoShape"/>
            <a:noAutofit/>
          </a:bodyPr>
          <a:lstStyle>
            <a:defPPr>
              <a:defRPr lang="en-US"/>
            </a:defPPr>
            <a:lvl1pPr marL="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3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45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27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09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90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72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54" algn="l" defTabSz="914363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1000"/>
              </a:spcAft>
              <a:defRPr/>
            </a:pPr>
            <a:r>
              <a:rPr lang="ru-RU" altLang="zh-CN" sz="1600" dirty="0" smtClean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Залог (ТС, </a:t>
            </a:r>
            <a:r>
              <a:rPr lang="ru-RU" altLang="zh-CN" sz="1600" dirty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оборудование, недвижимость, с/х животные и пр.), </a:t>
            </a:r>
            <a:r>
              <a:rPr lang="ru-RU" altLang="zh-CN" sz="1600" dirty="0" smtClean="0">
                <a:solidFill>
                  <a:srgbClr val="000333"/>
                </a:solidFill>
                <a:latin typeface="SB Sans Text Light" pitchFamily="34" charset="-52" panose="020B0303040504020204"/>
                <a:cs typeface="SB Sans Text Light" pitchFamily="34" charset="-52" panose="020B0303040504020204"/>
              </a:rPr>
              <a:t>РГО Архангельской области. </a:t>
            </a:r>
            <a:endParaRPr lang="ru-RU" dirty="0">
              <a:solidFill>
                <a:srgbClr val="000333"/>
              </a:solidFill>
              <a:latin typeface="SB Sans Text Light" pitchFamily="34" charset="-52" panose="020B0303040504020204"/>
              <a:cs typeface="SB Sans Text Light" pitchFamily="34" charset="-52" panose="020B0303040504020204"/>
            </a:endParaRPr>
          </a:p>
        </p:txBody>
      </p:sp>
      <p:pic>
        <p:nvPicPr>
          <p:cNvPr id="14" name="Picture 6" descr="https://www.sberbank.ru/common/img/uploaded/redirected/s_m_business/pro_business/business2020/images/tild6234-6537-4533-b939-323536333464__distance.png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686800" y="4237227"/>
            <a:ext cx="3833233" cy="2663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Рисунок 191"/>
          <p:cNvPicPr>
            <a:picLocks noChangeAspect="1"/>
          </p:cNvPicPr>
          <p:nvPr/>
        </p:nvPicPr>
        <p:blipFill>
          <a:blip r:embed="rId3"/>
          <a:stretch/>
        </p:blipFill>
        <p:spPr>
          <a:xfrm rot="10800000">
            <a:off x="-304800" y="-194810"/>
            <a:ext cx="12128447" cy="7043987"/>
          </a:xfrm>
          <a:prstGeom prst="rect">
            <a:avLst/>
          </a:prstGeom>
        </p:spPr>
      </p:pic>
      <p:sp>
        <p:nvSpPr>
          <p:cNvPr id="22" name="Title 7"/>
          <p:cNvSpPr txBox="1"/>
          <p:nvPr/>
        </p:nvSpPr>
        <p:spPr>
          <a:xfrm>
            <a:off x="533400" y="304800"/>
            <a:ext cx="10820400" cy="762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B Sans Display Regular" pitchFamily="34" charset="0" panose="020B0503040504020204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333F48"/>
                </a:solidFill>
                <a:latin typeface="SB Sans Display Light" pitchFamily="34" charset="0" panose="020B0303040504020204"/>
                <a:cs typeface="SB Sans Display Light" pitchFamily="34" charset="0" panose="020B0303040504020204"/>
              </a:rPr>
              <a:t>Программа кредитования на покупку техники оборудования республики Беларусь </a:t>
            </a:r>
            <a:endParaRPr lang="en-US" sz="2800" b="1" dirty="0">
              <a:solidFill>
                <a:srgbClr val="333F48"/>
              </a:solidFill>
              <a:latin typeface="SB Sans Display Light" pitchFamily="34" charset="0" panose="020B0303040504020204"/>
              <a:cs typeface="SB Sans Display Light" pitchFamily="34" charset="0" panose="020B03030405040202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6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315200" y="4543521"/>
            <a:ext cx="4915977" cy="1697258"/>
          </a:xfrm>
          <a:prstGeom prst="rect">
            <a:avLst/>
          </a:prstGeom>
        </p:spPr>
      </p:pic>
      <p:sp>
        <p:nvSpPr>
          <p:cNvPr id="15" name="Ставка по кредиту 0% годовых…"/>
          <p:cNvSpPr txBox="1"/>
          <p:nvPr/>
        </p:nvSpPr>
        <p:spPr>
          <a:xfrm>
            <a:off x="685800" y="1529844"/>
            <a:ext cx="7162800" cy="439607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b="1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Цель кредитования</a:t>
            </a:r>
          </a:p>
          <a:p>
            <a:pPr lvl="0">
              <a:defRPr/>
            </a:pPr>
            <a:r>
              <a:rPr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Приобретение товаров, произведенных в Республике Беларусь, согласно перечня, утвержденного постановлением Совета Министров Республики Беларусь от 4 февраля 2015г. №72 (размещено на Национальном правовом Интернет-портале Республики Беларусь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  <a:hlinkClick r:id="rId5"/>
              </a:rPr>
              <a:t>http://www.pravo.by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)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Процентная ставка – 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Фиксированная процентная ставка, часть которой в размере 2/3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КС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ЦБ РФ, действующей на дату выдачи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кредита,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компенсируется Республикой Беларусь, оставшаяся часть уплачивается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Заемщиком.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Срок кредита –  до 60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месяцев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Минимальный размер кредита – 100 000 рублей;  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Максимальный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размер кредита – </a:t>
            </a:r>
            <a:r>
              <a:rPr lang="ru-RU" sz="1300" dirty="0">
                <a:solidFill>
                  <a:schemeClr val="dk1"/>
                </a:solidFill>
                <a:latin typeface="72" pitchFamily="34" charset="0" panose="020B0503030000000003"/>
                <a:cs typeface="72" pitchFamily="34" charset="0" panose="020B0503030000000003"/>
              </a:rPr>
              <a:t>до 90% (не вкл.) от стоимости товара (с учетом НДС), указанной в договоре купли-продажи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 рублей; </a:t>
            </a: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Валюта кредита - рубли</a:t>
            </a:r>
            <a:endParaRPr lang="ru-RU" sz="1300" dirty="0">
              <a:solidFill>
                <a:srgbClr val="000000"/>
              </a:solidFill>
              <a:latin typeface="72" pitchFamily="34" charset="0" panose="020B0503030000000003"/>
              <a:cs typeface="72" pitchFamily="34" charset="0" panose="020B0503030000000003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Погашение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–ежемесячно </a:t>
            </a: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равными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платежами, индивидуальный график;</a:t>
            </a:r>
            <a:endParaRPr lang="ru-RU" sz="1300" dirty="0">
              <a:solidFill>
                <a:srgbClr val="000000"/>
              </a:solidFill>
              <a:latin typeface="72" pitchFamily="34" charset="0" panose="020B0503030000000003"/>
              <a:cs typeface="72" pitchFamily="34" charset="0" panose="020B0503030000000003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Залог – имущественное обеспечение, допускается установление </a:t>
            </a:r>
            <a:r>
              <a:rPr lang="ru-RU" sz="1300" dirty="0" err="1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бланко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-части до 100% от суммы кредита; </a:t>
            </a:r>
            <a:endParaRPr lang="ru-RU" sz="1300" dirty="0">
              <a:solidFill>
                <a:srgbClr val="000000"/>
              </a:solidFill>
              <a:latin typeface="72" pitchFamily="34" charset="0" panose="020B0503030000000003"/>
              <a:cs typeface="72" pitchFamily="34" charset="0" panose="020B0503030000000003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Поручительство - требуется;</a:t>
            </a:r>
            <a:endParaRPr lang="ru-RU" sz="1300" dirty="0">
              <a:solidFill>
                <a:srgbClr val="000000"/>
              </a:solidFill>
              <a:latin typeface="72" pitchFamily="34" charset="0" panose="020B0503030000000003"/>
              <a:cs typeface="72" pitchFamily="34" charset="0" panose="020B0503030000000003"/>
            </a:endParaRPr>
          </a:p>
          <a:p>
            <a:pPr marL="171450" indent="-171450" defTabSz="457200">
              <a:spcBef>
                <a:spcPts val="600"/>
              </a:spcBef>
              <a:buClr>
                <a:srgbClr val="262626"/>
              </a:buClr>
              <a:buSzPct val="125000"/>
              <a:buFont typeface="Arial" pitchFamily="34" charset="0" panose="020B0604020202020204"/>
              <a:buChar char="•"/>
              <a:defRPr sz="3300" b="0">
                <a:solidFill>
                  <a:srgbClr val="26262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ru-RU" sz="1300" dirty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Режим выборки </a:t>
            </a:r>
            <a:r>
              <a:rPr lang="ru-RU" sz="1300" dirty="0" smtClean="0">
                <a:solidFill>
                  <a:srgbClr val="000000"/>
                </a:solidFill>
                <a:latin typeface="72" pitchFamily="34" charset="0" panose="020B0503030000000003"/>
                <a:cs typeface="72" pitchFamily="34" charset="0" panose="020B0503030000000003"/>
              </a:rPr>
              <a:t>– кредитный договор, договор об открытии  НКЛ;</a:t>
            </a:r>
            <a:endParaRPr lang="ru-RU" sz="1300" dirty="0">
              <a:solidFill>
                <a:srgbClr val="000000"/>
              </a:solidFill>
              <a:latin typeface="72" pitchFamily="34" charset="0" panose="020B0503030000000003"/>
              <a:cs typeface="72" pitchFamily="34" charset="0" panose="020B050303000000000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351210" y="105785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Кредитный потенциал</a:t>
            </a:r>
            <a:endParaRPr lang="ru-RU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616" y="1505305"/>
            <a:ext cx="5061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endParaRPr lang="en-US" sz="20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Расчет бесплатный</a:t>
            </a:r>
          </a:p>
          <a:p>
            <a:endParaRPr lang="ru-RU" sz="20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Расчет онлайн за 5 минут</a:t>
            </a:r>
          </a:p>
          <a:p>
            <a:endParaRPr lang="ru-RU" sz="20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Действует до 30 дней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31" t="22222" r="59719" b="49443"/>
          <a:stretch/>
        </p:blipFill>
        <p:spPr>
          <a:xfrm>
            <a:off x="2549454" y="4482937"/>
            <a:ext cx="2361313" cy="2316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059" y="731500"/>
            <a:ext cx="574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Узнайте 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предодобренные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 лимиты кредитования, подав заявку онлайн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497" y="3736684"/>
            <a:ext cx="4900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Подача заявки доступна в АС СББОЛ или на сайте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sberbank.ru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Раздел Малому бизнесу и ИП/Кредиты/Кредитный потенциал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9961" y="154420"/>
            <a:ext cx="689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Кредитная бизнес карта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874" y="1686280"/>
            <a:ext cx="5254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До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1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 млн руб. без имущественного обеспечения и поручительства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До 120 дней– льготный беспроцентный период пользования 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Подача заявки и одобрение онлайн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Отсутствие платных смс-уведомлений</a:t>
            </a:r>
          </a:p>
          <a:p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72276" y="785154"/>
            <a:ext cx="5254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Делайте покупки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с беспроцентной рассрочкой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281" t="19444" r="49375" b="23888"/>
          <a:stretch/>
        </p:blipFill>
        <p:spPr>
          <a:xfrm>
            <a:off x="9686924" y="4482937"/>
            <a:ext cx="2200275" cy="2168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326" y="265790"/>
            <a:ext cx="703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" pitchFamily="34" charset="0" panose="020B0503040504020204"/>
                <a:cs typeface="SB Sans Display" pitchFamily="34" charset="0" panose="020B0503040504020204"/>
              </a:rPr>
              <a:t>Офисы банка</a:t>
            </a:r>
          </a:p>
          <a:p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" y="780702"/>
            <a:ext cx="57312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г.Архангельск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</a:t>
            </a: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пр-кт.Ломоносова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д.137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г.Северодвинск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</a:t>
            </a: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ул.Ломоносова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д.94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г.Вельск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</a:t>
            </a: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ул.Советская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д.88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г.Котлас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, ул. Кузнецова, д.16</a:t>
            </a:r>
          </a:p>
          <a:p>
            <a:pPr marL="285750" indent="-285750">
              <a:buFont typeface="Arial" pitchFamily="34" charset="0" panose="020B0604020202020204"/>
              <a:buChar char="•"/>
            </a:pPr>
            <a:r>
              <a:rPr lang="ru-RU" dirty="0" smtClean="0"/>
              <a:t>г. </a:t>
            </a:r>
            <a:r>
              <a:rPr lang="ru-RU" dirty="0"/>
              <a:t>Нарьян-Мар, </a:t>
            </a:r>
            <a:r>
              <a:rPr lang="ru-RU" dirty="0" smtClean="0"/>
              <a:t>ул. им. </a:t>
            </a:r>
            <a:r>
              <a:rPr lang="ru-RU" dirty="0" err="1"/>
              <a:t>В.И.Ленина</a:t>
            </a:r>
            <a:r>
              <a:rPr lang="ru-RU" dirty="0"/>
              <a:t>, </a:t>
            </a:r>
            <a:r>
              <a:rPr lang="ru-RU" dirty="0" smtClean="0"/>
              <a:t>д. 38</a:t>
            </a:r>
            <a:endParaRPr lang="ru-RU" sz="16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326" y="2952402"/>
            <a:ext cx="5731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Начальник Отдела организации кредитования клиентов малого бизнеса</a:t>
            </a:r>
          </a:p>
          <a:p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Лушков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 Андрей Александрович</a:t>
            </a:r>
          </a:p>
          <a:p>
            <a:r>
              <a:rPr lang="ru-RU" sz="16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г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. Архангельск</a:t>
            </a:r>
            <a:r>
              <a:rPr lang="ru-RU" sz="1600" dirty="0">
                <a:latin typeface="SB Sans Display" pitchFamily="34" charset="0" panose="020B0503040504020204"/>
                <a:cs typeface="SB Sans Display" pitchFamily="34" charset="0" panose="020B0503040504020204"/>
              </a:rPr>
              <a:t>, </a:t>
            </a:r>
            <a:r>
              <a:rPr lang="ru-RU" sz="1600" dirty="0" err="1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пр-кт</a:t>
            </a:r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. Ломоносова, д.137</a:t>
            </a:r>
          </a:p>
          <a:p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Тел. 8800707-00-70, доб.5868-2798</a:t>
            </a:r>
          </a:p>
          <a:p>
            <a:r>
              <a:rPr lang="en-US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aalushkov@sberbank.ru</a:t>
            </a:r>
            <a:endParaRPr lang="ru-RU" sz="1600" dirty="0" smtClean="0"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3701" y="303648"/>
            <a:ext cx="5216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СберБизнес</a:t>
            </a:r>
            <a:endParaRPr lang="ru-RU" sz="2800" b="1" dirty="0">
              <a:solidFill>
                <a:srgbClr val="00B050"/>
              </a:solidFill>
              <a:latin typeface="SB Sans Display" pitchFamily="34" charset="0" panose="020B0503040504020204"/>
              <a:cs typeface="SB Sans Display" pitchFamily="34" charset="0" panose="020B0503040504020204"/>
            </a:endParaRPr>
          </a:p>
          <a:p>
            <a:pPr algn="r"/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B Sans Display" pitchFamily="34" charset="0" panose="020B0503040504020204"/>
                <a:cs typeface="SB Sans Display" pitchFamily="34" charset="0" panose="020B0503040504020204"/>
              </a:rPr>
              <a:t>Банк для малого бизнеса</a:t>
            </a:r>
            <a:endParaRPr lang="ru-RU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Display" pitchFamily="34" charset="0" panose="020B0503040504020204"/>
              <a:cs typeface="SB Sans Display" pitchFamily="34" charset="0" panose="020B050304050402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326" y="4808017"/>
            <a:ext cx="573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Информация по продуктам</a:t>
            </a:r>
          </a:p>
          <a:p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Сайт </a:t>
            </a:r>
            <a:r>
              <a:rPr lang="en-US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sberbank.ru</a:t>
            </a:r>
          </a:p>
          <a:p>
            <a:r>
              <a:rPr lang="ru-RU" sz="1600" dirty="0" smtClean="0">
                <a:latin typeface="SB Sans Display" pitchFamily="34" charset="0" panose="020B0503040504020204"/>
                <a:cs typeface="SB Sans Display" pitchFamily="34" charset="0" panose="020B0503040504020204"/>
              </a:rPr>
              <a:t>Раздел Малому бизнесу и ИП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50897"/>
          <a:stretch/>
        </p:blipFill>
        <p:spPr>
          <a:xfrm>
            <a:off x="5649195" y="2134919"/>
            <a:ext cx="6856661" cy="472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8135" y="318350"/>
            <a:ext cx="12042058" cy="650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486686" y="2359059"/>
            <a:ext cx="5218628" cy="2139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24424" y="1799523"/>
            <a:ext cx="3112014" cy="3172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8294</TotalTime>
  <Pages>0</Pages>
  <Words>989</Words>
  <Characters>0</Characters>
  <CharactersWithSpaces>0</CharactersWithSpaces>
  <Application>Р7-Офис/2024.1.1.373</Application>
  <DocSecurity>0</DocSecurity>
  <PresentationFormat>Широкоэкранный</PresentationFormat>
  <Lines>0</Lines>
  <Paragraphs>134</Paragraphs>
  <Slides>9</Slides>
  <Notes>6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светлый маг</dc:title>
  <dc:subject/>
  <dc:creator>Киселев Андрей Михайлович</dc:creator>
  <cp:keywords/>
  <dc:description/>
  <dc:identifier/>
  <dc:language/>
  <cp:lastModifiedBy>Лушков Андрей Александрович</cp:lastModifiedBy>
  <cp:revision>993</cp:revision>
  <cp:lastPrinted>2021-04-08T14:03:40Z</cp:lastPrinted>
  <dcterms:created xsi:type="dcterms:W3CDTF">2020-09-16T07:07:55Z</dcterms:created>
  <dcterms:modified xsi:type="dcterms:W3CDTF">2024-06-27T11:14:01Z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2020-07-22T00:00:00Z</vt:filetime>
  </property>
  <property fmtid="{D5CDD505-2E9C-101B-9397-08002B2CF9AE}" pid="3" name="Creator">
    <vt:lpwstr>PowerPoint</vt:lpwstr>
  </property>
  <property fmtid="{D5CDD505-2E9C-101B-9397-08002B2CF9AE}" pid="4" name="LastSaved">
    <vt:filetime>2020-09-16T00:00:00Z</vt:filetime>
  </property>
</Properties>
</file>